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040" r:id="rId4"/>
    <p:sldMasterId id="2147484059" r:id="rId5"/>
  </p:sldMasterIdLst>
  <p:notesMasterIdLst>
    <p:notesMasterId r:id="rId18"/>
  </p:notesMasterIdLst>
  <p:handoutMasterIdLst>
    <p:handoutMasterId r:id="rId19"/>
  </p:handoutMasterIdLst>
  <p:sldIdLst>
    <p:sldId id="2033882398" r:id="rId6"/>
    <p:sldId id="309" r:id="rId7"/>
    <p:sldId id="335" r:id="rId8"/>
    <p:sldId id="289" r:id="rId9"/>
    <p:sldId id="2033882394" r:id="rId10"/>
    <p:sldId id="312" r:id="rId11"/>
    <p:sldId id="298" r:id="rId12"/>
    <p:sldId id="315" r:id="rId13"/>
    <p:sldId id="307" r:id="rId14"/>
    <p:sldId id="319" r:id="rId15"/>
    <p:sldId id="331" r:id="rId16"/>
    <p:sldId id="320" r:id="rId17"/>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Lst>
  <p:custDataLst>
    <p:tags r:id="rId24"/>
  </p:custDataLst>
  <p:defaultTex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options" id="{9E642C7D-A089-4E32-9A99-69026D4904F1}">
          <p14:sldIdLst>
            <p14:sldId id="2033882398"/>
          </p14:sldIdLst>
        </p14:section>
        <p14:section name="Body Slides" id="{E5E46E49-AA8B-4E4E-AF99-7EACDBED011E}">
          <p14:sldIdLst>
            <p14:sldId id="309"/>
            <p14:sldId id="335"/>
            <p14:sldId id="289"/>
            <p14:sldId id="2033882394"/>
            <p14:sldId id="312"/>
            <p14:sldId id="298"/>
            <p14:sldId id="315"/>
            <p14:sldId id="307"/>
            <p14:sldId id="319"/>
            <p14:sldId id="331"/>
            <p14:sldId id="320"/>
          </p14:sldIdLst>
        </p14:section>
        <p14:section name="Appendix" id="{E5311E37-77A5-1947-953B-0D8D944AFCBE}">
          <p14:sldIdLst/>
        </p14:section>
      </p14:sectionLst>
    </p:ext>
    <p:ext uri="{EFAFB233-063F-42B5-8137-9DF3F51BA10A}">
      <p15:sldGuideLst xmlns:p15="http://schemas.microsoft.com/office/powerpoint/2012/main">
        <p15:guide id="8" orient="horz" pos="2618" userDrawn="1">
          <p15:clr>
            <a:srgbClr val="A4A3A4"/>
          </p15:clr>
        </p15:guide>
        <p15:guide id="9" pos="4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07D35-38D5-DA70-D00A-F43F3D62E7A8}" name="Jeromy Johnson" initials="JJ" userId="S::jerojo@vsp.com::91e79e8a-d9ad-45e9-99c6-b2f3ab7813ac" providerId="AD"/>
  <p188:author id="{B4A71936-CCDB-0965-B4C4-145DB0677C37}" name="Karen Houchens" initials="KH" userId="S::kareho2@vsp.com::7cfb2e8b-35c2-4023-9102-c9efa98b8d87" providerId="AD"/>
  <p188:author id="{C3D8CE52-CCD0-FE1A-40D1-F88D47AC0A0C}" name="Will Peterson" initials="WP" userId="S::willpe3@vsp.com::f289df85-463f-42b8-922a-438f49ba3f44" providerId="AD"/>
  <p188:author id="{E78AFF79-3DD1-AB30-CA39-6E59DE0BBC40}" name="Holli Gaitan" initials="HG" userId="S::hollli@vsp.com::cbc60d3e-cff2-4e45-8d57-1f07f4520913" providerId="AD"/>
  <p188:author id="{90031CAC-8669-544B-04B8-3AA6F1F723DA}" name="Carolyn Vu" initials="CV" userId="S::carovu@vsp.com::67375f6a-a1ac-4378-90b2-7f211f262748" providerId="AD"/>
  <p188:author id="{2F7693B1-C585-B436-2C4B-D8AA2A29BE7A}" name="Chelsea Norville" initials="CN" userId="S::chelno@vsp.com::9b760e1d-f03d-40dc-92ed-c6201b31b7be" providerId="AD"/>
  <p188:author id="{996A2BB3-1D72-5D49-9F18-74161EC39CF4}" name="Stephanie Riley" initials="SR" userId="S::stepri2@vsp.com::58afd6c6-07e3-4670-88e4-e734fafaebd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at Barrenechea" initials="PB" lastIdx="38" clrIdx="6">
    <p:extLst>
      <p:ext uri="{19B8F6BF-5375-455C-9EA6-DF929625EA0E}">
        <p15:presenceInfo xmlns:p15="http://schemas.microsoft.com/office/powerpoint/2012/main" userId="S::patba@vsp.com::32befcdc-fc81-46ca-8906-c002c1f2c97c" providerId="AD"/>
      </p:ext>
    </p:extLst>
  </p:cmAuthor>
  <p:cmAuthor id="1" name="Carolyn Vu" initials="CV" lastIdx="121" clrIdx="0">
    <p:extLst>
      <p:ext uri="{19B8F6BF-5375-455C-9EA6-DF929625EA0E}">
        <p15:presenceInfo xmlns:p15="http://schemas.microsoft.com/office/powerpoint/2012/main" userId="S::carovu@vsp.com::67375f6a-a1ac-4378-90b2-7f211f262748" providerId="AD"/>
      </p:ext>
    </p:extLst>
  </p:cmAuthor>
  <p:cmAuthor id="8" name="Colleen Sullivan" initials="CS" lastIdx="15" clrIdx="7">
    <p:extLst>
      <p:ext uri="{19B8F6BF-5375-455C-9EA6-DF929625EA0E}">
        <p15:presenceInfo xmlns:p15="http://schemas.microsoft.com/office/powerpoint/2012/main" userId="S::CollSu@vsp.com::00fc8f34-746b-4621-9aea-12ce3f341005" providerId="AD"/>
      </p:ext>
    </p:extLst>
  </p:cmAuthor>
  <p:cmAuthor id="2" name="Kirsten Geney" initials="KG" lastIdx="38" clrIdx="1">
    <p:extLst>
      <p:ext uri="{19B8F6BF-5375-455C-9EA6-DF929625EA0E}">
        <p15:presenceInfo xmlns:p15="http://schemas.microsoft.com/office/powerpoint/2012/main" userId="S::kirsge@vsp.com::97931eb6-9310-4db4-931e-f42ef9a46b0a" providerId="AD"/>
      </p:ext>
    </p:extLst>
  </p:cmAuthor>
  <p:cmAuthor id="3" name="Jeromy Johnson" initials="JJ" lastIdx="7" clrIdx="2">
    <p:extLst>
      <p:ext uri="{19B8F6BF-5375-455C-9EA6-DF929625EA0E}">
        <p15:presenceInfo xmlns:p15="http://schemas.microsoft.com/office/powerpoint/2012/main" userId="S::jerojo@vsp.com::91e79e8a-d9ad-45e9-99c6-b2f3ab7813ac" providerId="AD"/>
      </p:ext>
    </p:extLst>
  </p:cmAuthor>
  <p:cmAuthor id="4" name="Will Peterson" initials="WP" lastIdx="8" clrIdx="3">
    <p:extLst>
      <p:ext uri="{19B8F6BF-5375-455C-9EA6-DF929625EA0E}">
        <p15:presenceInfo xmlns:p15="http://schemas.microsoft.com/office/powerpoint/2012/main" userId="S::willpe3@vsp.com::f289df85-463f-42b8-922a-438f49ba3f44" providerId="AD"/>
      </p:ext>
    </p:extLst>
  </p:cmAuthor>
  <p:cmAuthor id="5" name="Nicole Barnhart" initials="NB" lastIdx="39" clrIdx="4">
    <p:extLst>
      <p:ext uri="{19B8F6BF-5375-455C-9EA6-DF929625EA0E}">
        <p15:presenceInfo xmlns:p15="http://schemas.microsoft.com/office/powerpoint/2012/main" userId="S::nicoba@vsp.com::5bfb86b8-7427-417e-b930-3c5d1af31bae" providerId="AD"/>
      </p:ext>
    </p:extLst>
  </p:cmAuthor>
  <p:cmAuthor id="6" name="Ral Weekly" initials="RW" lastIdx="1" clrIdx="5">
    <p:extLst>
      <p:ext uri="{19B8F6BF-5375-455C-9EA6-DF929625EA0E}">
        <p15:presenceInfo xmlns:p15="http://schemas.microsoft.com/office/powerpoint/2012/main" userId="S::ralwe@vsp.com::6daa7587-3b1a-47f4-8ad7-8d822b2fd7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0FF"/>
    <a:srgbClr val="FFD200"/>
    <a:srgbClr val="ECECED"/>
    <a:srgbClr val="000000"/>
    <a:srgbClr val="00A3DB"/>
    <a:srgbClr val="003046"/>
    <a:srgbClr val="C2C2CA"/>
    <a:srgbClr val="009FDF"/>
    <a:srgbClr val="9FCC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861879-006E-4E99-9BF8-869CB58BED3A}" v="1" dt="2022-08-05T16:58:46.626"/>
  </p1510:revLst>
</p1510:revInfo>
</file>

<file path=ppt/tableStyles.xml><?xml version="1.0" encoding="utf-8"?>
<a:tblStyleLst xmlns:a="http://schemas.openxmlformats.org/drawingml/2006/main" def="{F5AB1C69-6EDB-4FF4-983F-18BD219EF322}">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43" autoAdjust="0"/>
  </p:normalViewPr>
  <p:slideViewPr>
    <p:cSldViewPr snapToGrid="0">
      <p:cViewPr varScale="1">
        <p:scale>
          <a:sx n="109" d="100"/>
          <a:sy n="109" d="100"/>
        </p:scale>
        <p:origin x="1674" y="102"/>
      </p:cViewPr>
      <p:guideLst>
        <p:guide orient="horz" pos="2618"/>
        <p:guide pos="4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D00AAD-820C-0842-A908-7A8C867CE264}"/>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69E26D1-42D2-F749-B073-64D65675C6D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260C151A-509A-6845-9986-7768EF581985}" type="datetimeFigureOut">
              <a:rPr lang="en-US" smtClean="0">
                <a:latin typeface="Arial" panose="020B0604020202020204" pitchFamily="34" charset="0"/>
              </a:rPr>
              <a:t>9/25/2023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8254DB9B-8588-FD42-8887-D446016E65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0025DB28-C703-5F43-B319-F511CB55AC6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EE45E-FD9A-CA4A-8BF8-AC767E1E0F1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21959828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228600"/>
          </a:xfrm>
          <a:prstGeom prst="rect">
            <a:avLst/>
          </a:prstGeom>
        </p:spPr>
        <p:txBody>
          <a:bodyPr vert="horz" lIns="91440" tIns="45720" rIns="91440" bIns="45720" rtlCol="0"/>
          <a:lstStyle>
            <a:lvl1pPr algn="l">
              <a:defRPr sz="9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228600"/>
          </a:xfrm>
          <a:prstGeom prst="rect">
            <a:avLst/>
          </a:prstGeom>
        </p:spPr>
        <p:txBody>
          <a:bodyPr vert="horz" lIns="91440" tIns="45720" rIns="91440" bIns="45720" rtlCol="0"/>
          <a:lstStyle>
            <a:lvl1pPr algn="r">
              <a:defRPr sz="900" b="0" i="0">
                <a:latin typeface="Arial" panose="020B0604020202020204" pitchFamily="34" charset="0"/>
              </a:defRPr>
            </a:lvl1pPr>
          </a:lstStyle>
          <a:p>
            <a:fld id="{EFC10EE1-B198-C942-8235-326C972CBB30}" type="datetimeFigureOut">
              <a:rPr lang="en-US" smtClean="0"/>
              <a:pPr/>
              <a:t>9/25/2023</a:t>
            </a:fld>
            <a:endParaRPr lang="en-US"/>
          </a:p>
        </p:txBody>
      </p:sp>
      <p:sp>
        <p:nvSpPr>
          <p:cNvPr id="4" name="Slide Image Placeholder 3"/>
          <p:cNvSpPr>
            <a:spLocks noGrp="1" noRot="1" noChangeAspect="1"/>
          </p:cNvSpPr>
          <p:nvPr>
            <p:ph type="sldImg" idx="2"/>
          </p:nvPr>
        </p:nvSpPr>
        <p:spPr>
          <a:xfrm>
            <a:off x="381000" y="447675"/>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2648" y="4038600"/>
            <a:ext cx="6092825" cy="4800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3811"/>
            <a:ext cx="2971800" cy="228601"/>
          </a:xfrm>
          <a:prstGeom prst="rect">
            <a:avLst/>
          </a:prstGeom>
        </p:spPr>
        <p:txBody>
          <a:bodyPr vert="horz" lIns="91440" tIns="45720" rIns="91440" bIns="45720" rtlCol="0" anchor="b"/>
          <a:lstStyle>
            <a:lvl1pPr algn="l">
              <a:defRPr sz="9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913811"/>
            <a:ext cx="2971800" cy="228601"/>
          </a:xfrm>
          <a:prstGeom prst="rect">
            <a:avLst/>
          </a:prstGeom>
        </p:spPr>
        <p:txBody>
          <a:bodyPr vert="horz" lIns="91440" tIns="45720" rIns="91440" bIns="45720" rtlCol="0" anchor="b"/>
          <a:lstStyle>
            <a:lvl1pPr algn="r">
              <a:defRPr sz="900" b="0" i="0">
                <a:latin typeface="Arial" panose="020B0604020202020204" pitchFamily="34" charset="0"/>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hf sldNum="0" hdr="0" ftr="0" dt="0"/>
  <p:notesStyle>
    <a:lvl1pPr marL="0" algn="l" defTabSz="342831" rtl="0" eaLnBrk="1" latinLnBrk="0" hangingPunct="1">
      <a:defRPr sz="1050" b="0" i="0" kern="1200">
        <a:solidFill>
          <a:schemeClr val="tx1"/>
        </a:solidFill>
        <a:latin typeface="Arial" panose="020B0604020202020204" pitchFamily="34" charset="0"/>
        <a:ea typeface="+mn-ea"/>
        <a:cs typeface="+mn-cs"/>
      </a:defRPr>
    </a:lvl1pPr>
    <a:lvl2pPr marL="342831" algn="l" defTabSz="342831" rtl="0" eaLnBrk="1" latinLnBrk="0" hangingPunct="1">
      <a:defRPr sz="1050" b="0" i="0" kern="1200">
        <a:solidFill>
          <a:schemeClr val="tx1"/>
        </a:solidFill>
        <a:latin typeface="Arial" panose="020B0604020202020204" pitchFamily="34" charset="0"/>
        <a:ea typeface="+mn-ea"/>
        <a:cs typeface="+mn-cs"/>
      </a:defRPr>
    </a:lvl2pPr>
    <a:lvl3pPr marL="685663" algn="l" defTabSz="342831" rtl="0" eaLnBrk="1" latinLnBrk="0" hangingPunct="1">
      <a:defRPr sz="1050" b="0" i="0" kern="1200">
        <a:solidFill>
          <a:schemeClr val="tx1"/>
        </a:solidFill>
        <a:latin typeface="Arial" panose="020B0604020202020204" pitchFamily="34" charset="0"/>
        <a:ea typeface="+mn-ea"/>
        <a:cs typeface="+mn-cs"/>
      </a:defRPr>
    </a:lvl3pPr>
    <a:lvl4pPr marL="1028494" algn="l" defTabSz="342831" rtl="0" eaLnBrk="1" latinLnBrk="0" hangingPunct="1">
      <a:defRPr sz="1050" b="0" i="0" kern="1200">
        <a:solidFill>
          <a:schemeClr val="tx1"/>
        </a:solidFill>
        <a:latin typeface="Arial" panose="020B0604020202020204" pitchFamily="34" charset="0"/>
        <a:ea typeface="+mn-ea"/>
        <a:cs typeface="+mn-cs"/>
      </a:defRPr>
    </a:lvl4pPr>
    <a:lvl5pPr marL="1371326" algn="l" defTabSz="342831" rtl="0" eaLnBrk="1" latinLnBrk="0" hangingPunct="1">
      <a:defRPr sz="1050" b="0" i="0" kern="1200">
        <a:solidFill>
          <a:schemeClr val="tx1"/>
        </a:solidFill>
        <a:latin typeface="Arial" panose="020B0604020202020204" pitchFamily="34" charset="0"/>
        <a:ea typeface="+mn-ea"/>
        <a:cs typeface="+mn-cs"/>
      </a:defRPr>
    </a:lvl5pPr>
    <a:lvl6pPr marL="1714157" algn="l" defTabSz="342831" rtl="0" eaLnBrk="1" latinLnBrk="0" hangingPunct="1">
      <a:defRPr sz="900" kern="1200">
        <a:solidFill>
          <a:schemeClr val="tx1"/>
        </a:solidFill>
        <a:latin typeface="+mn-lt"/>
        <a:ea typeface="+mn-ea"/>
        <a:cs typeface="+mn-cs"/>
      </a:defRPr>
    </a:lvl6pPr>
    <a:lvl7pPr marL="2056989" algn="l" defTabSz="342831" rtl="0" eaLnBrk="1" latinLnBrk="0" hangingPunct="1">
      <a:defRPr sz="900" kern="1200">
        <a:solidFill>
          <a:schemeClr val="tx1"/>
        </a:solidFill>
        <a:latin typeface="+mn-lt"/>
        <a:ea typeface="+mn-ea"/>
        <a:cs typeface="+mn-cs"/>
      </a:defRPr>
    </a:lvl7pPr>
    <a:lvl8pPr marL="2399820" algn="l" defTabSz="342831" rtl="0" eaLnBrk="1" latinLnBrk="0" hangingPunct="1">
      <a:defRPr sz="900" kern="1200">
        <a:solidFill>
          <a:schemeClr val="tx1"/>
        </a:solidFill>
        <a:latin typeface="+mn-lt"/>
        <a:ea typeface="+mn-ea"/>
        <a:cs typeface="+mn-cs"/>
      </a:defRPr>
    </a:lvl8pPr>
    <a:lvl9pPr marL="2742651" algn="l" defTabSz="342831"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587" rtl="0" eaLnBrk="1" fontAlgn="auto" latinLnBrk="0" hangingPunct="1">
              <a:lnSpc>
                <a:spcPct val="100000"/>
              </a:lnSpc>
              <a:spcBef>
                <a:spcPts val="0"/>
              </a:spcBef>
              <a:spcAft>
                <a:spcPts val="0"/>
              </a:spcAft>
              <a:buClrTx/>
              <a:buSzTx/>
              <a:buFontTx/>
              <a:buNone/>
              <a:tabLst/>
              <a:defRPr/>
            </a:pPr>
            <a:r>
              <a:rPr lang="en-US" sz="1050" b="1" u="sng" dirty="0"/>
              <a:t>Generic Script:</a:t>
            </a:r>
          </a:p>
          <a:p>
            <a:pPr marL="0" marR="0" lvl="0" indent="0" algn="l" defTabSz="931587" rtl="0" eaLnBrk="1" fontAlgn="auto" latinLnBrk="0" hangingPunct="1">
              <a:lnSpc>
                <a:spcPct val="100000"/>
              </a:lnSpc>
              <a:spcBef>
                <a:spcPts val="0"/>
              </a:spcBef>
              <a:spcAft>
                <a:spcPts val="0"/>
              </a:spcAft>
              <a:buClrTx/>
              <a:buSzTx/>
              <a:buFontTx/>
              <a:buNone/>
              <a:tabLst/>
              <a:defRPr/>
            </a:pPr>
            <a:r>
              <a:rPr lang="en-US" sz="1050" b="0" i="0" kern="1200" dirty="0">
                <a:solidFill>
                  <a:schemeClr val="tx1"/>
                </a:solidFill>
                <a:effectLst/>
                <a:latin typeface="Arial" panose="020B0604020202020204" pitchFamily="34" charset="0"/>
                <a:ea typeface="+mn-ea"/>
                <a:cs typeface="+mn-cs"/>
              </a:rPr>
              <a:t>Thank you for taking the time to learn more about your benefit offering through VSP Vision Care! With VSP Vision Care, our goal is to help you see well and be well for a lifetime of good vision. Let’s take a look at the great benefits available to you.</a:t>
            </a:r>
            <a:endParaRPr lang="en-US" i="1" dirty="0"/>
          </a:p>
          <a:p>
            <a:pPr defTabSz="931587">
              <a:defRPr/>
            </a:pPr>
            <a:endParaRPr lang="en-US" dirty="0"/>
          </a:p>
        </p:txBody>
      </p:sp>
    </p:spTree>
    <p:extLst>
      <p:ext uri="{BB962C8B-B14F-4D97-AF65-F5344CB8AC3E}">
        <p14:creationId xmlns:p14="http://schemas.microsoft.com/office/powerpoint/2010/main" val="1427087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r>
              <a:rPr lang="en-US">
                <a:latin typeface="Arial" charset="0"/>
                <a:ea typeface="ＭＳ Ｐゴシック" charset="0"/>
                <a:cs typeface="ＭＳ Ｐゴシック" charset="0"/>
              </a:rPr>
              <a:t>And using your VSP benefit is easy. </a:t>
            </a:r>
            <a:r>
              <a:rPr lang="en-US">
                <a:solidFill>
                  <a:srgbClr val="333333"/>
                </a:solidFill>
                <a:effectLst/>
              </a:rPr>
              <a:t>Once your plan is effective, create an account on vsp.com to review your personalized benefit information and easily search for an in-network doctor so you can find a provider who's right for you</a:t>
            </a:r>
            <a:r>
              <a:rPr lang="en-US">
                <a:latin typeface="Arial" charset="0"/>
                <a:ea typeface="ＭＳ Ｐゴシック" charset="0"/>
                <a:cs typeface="Arial" charset="0"/>
              </a:rPr>
              <a:t>. And don’t forget you can maximize your benefits when you visit a Premier Program location. Then, at your appointment, simply tell</a:t>
            </a:r>
            <a:r>
              <a:rPr lang="en-US" baseline="0">
                <a:latin typeface="Arial" charset="0"/>
                <a:ea typeface="ＭＳ Ｐゴシック" charset="0"/>
                <a:cs typeface="Arial" charset="0"/>
              </a:rPr>
              <a:t> the doctor’s office you </a:t>
            </a:r>
            <a:r>
              <a:rPr lang="en-US">
                <a:latin typeface="Arial" charset="0"/>
                <a:ea typeface="ＭＳ Ｐゴシック" charset="0"/>
                <a:cs typeface="Arial" charset="0"/>
              </a:rPr>
              <a:t>have VSP. There’s no ID card needed or claim forms to complete when you see a VSP network doctor. </a:t>
            </a:r>
            <a:endParaRPr lang="en-US">
              <a:latin typeface="Arial" charset="0"/>
              <a:ea typeface="ＭＳ Ｐゴシック" charset="0"/>
              <a:cs typeface="ＭＳ Ｐゴシック" charset="0"/>
            </a:endParaRPr>
          </a:p>
          <a:p>
            <a:endParaRPr lang="en-PH"/>
          </a:p>
        </p:txBody>
      </p:sp>
    </p:spTree>
    <p:extLst>
      <p:ext uri="{BB962C8B-B14F-4D97-AF65-F5344CB8AC3E}">
        <p14:creationId xmlns:p14="http://schemas.microsoft.com/office/powerpoint/2010/main" val="3916122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1">
                <a:effectLst/>
                <a:latin typeface="Calibri" panose="020F0502020204030204" pitchFamily="34" charset="0"/>
                <a:ea typeface="Times New Roman" panose="02020603050405020304" pitchFamily="18" charset="0"/>
              </a:rPr>
              <a:t>Please use this slide if your client has Essential Medical Eye Care. If your client does not have Essential Medical Eye Care, delete this slide.</a:t>
            </a:r>
            <a:br>
              <a:rPr lang="en-US" sz="1800" b="1" i="1">
                <a:effectLst/>
                <a:latin typeface="Calibri" panose="020F0502020204030204" pitchFamily="34" charset="0"/>
                <a:ea typeface="Times New Roman" panose="02020603050405020304" pitchFamily="18" charset="0"/>
              </a:rPr>
            </a:br>
            <a:endParaRPr lang="en-US">
              <a:effectLst/>
            </a:endParaRPr>
          </a:p>
          <a:p>
            <a:pPr algn="l"/>
            <a:r>
              <a:rPr lang="en-US" sz="1050" b="1" u="sng">
                <a:solidFill>
                  <a:srgbClr val="DA846B"/>
                </a:solidFill>
                <a:effectLst/>
              </a:rPr>
              <a:t>Generic Script:</a:t>
            </a:r>
            <a:endParaRPr lang="en-US" b="1">
              <a:effectLst/>
            </a:endParaRPr>
          </a:p>
          <a:p>
            <a:pPr algn="l"/>
            <a:r>
              <a:rPr lang="en-US" sz="1050">
                <a:solidFill>
                  <a:srgbClr val="DA846B"/>
                </a:solidFill>
                <a:effectLst/>
              </a:rPr>
              <a:t>With </a:t>
            </a:r>
            <a:r>
              <a:rPr lang="en-US" sz="1050">
                <a:solidFill>
                  <a:srgbClr val="FF0000"/>
                </a:solidFill>
                <a:effectLst/>
                <a:ea typeface="Calibri" panose="020F0502020204030204" pitchFamily="34" charset="0"/>
              </a:rPr>
              <a:t>Essential Medical Eye Care</a:t>
            </a:r>
            <a:r>
              <a:rPr lang="en-US" sz="1050">
                <a:solidFill>
                  <a:srgbClr val="DA846B"/>
                </a:solidFill>
                <a:effectLst/>
              </a:rPr>
              <a:t>, here’s what’s covered:</a:t>
            </a:r>
            <a:endParaRPr lang="en-US">
              <a:effectLst/>
            </a:endParaRPr>
          </a:p>
          <a:p>
            <a:pPr marL="285750" indent="-285750" algn="l">
              <a:buFont typeface="Arial" panose="020B0604020202020204" pitchFamily="34" charset="0"/>
              <a:buChar char="•"/>
            </a:pPr>
            <a:r>
              <a:rPr lang="en-US" sz="1050">
                <a:solidFill>
                  <a:srgbClr val="DA846B"/>
                </a:solidFill>
                <a:effectLst/>
              </a:rPr>
              <a:t>Fully covered retinal screening for members with diabetes who do not have diabetic eye disease </a:t>
            </a:r>
            <a:endParaRPr lang="en-US" sz="1200">
              <a:solidFill>
                <a:schemeClr val="tx1"/>
              </a:solidFill>
              <a:effectLst/>
            </a:endParaRPr>
          </a:p>
          <a:p>
            <a:pPr marL="285750" indent="-285750" algn="l">
              <a:buFont typeface="Arial" panose="020B0604020202020204" pitchFamily="34" charset="0"/>
              <a:buChar char="•"/>
            </a:pPr>
            <a:r>
              <a:rPr lang="en-US" sz="1050">
                <a:solidFill>
                  <a:srgbClr val="DA846B"/>
                </a:solidFill>
                <a:effectLst/>
              </a:rPr>
              <a:t>Exams and services to treat immediate issues like pink eye and sudden changes in vision</a:t>
            </a:r>
            <a:endParaRPr lang="en-US" sz="1200">
              <a:solidFill>
                <a:schemeClr val="tx1"/>
              </a:solidFill>
              <a:effectLst/>
            </a:endParaRPr>
          </a:p>
          <a:p>
            <a:pPr marL="285750" indent="-285750" algn="l">
              <a:buFont typeface="Arial" panose="020B0604020202020204" pitchFamily="34" charset="0"/>
              <a:buChar char="•"/>
            </a:pPr>
            <a:r>
              <a:rPr lang="en-US" sz="1050">
                <a:solidFill>
                  <a:srgbClr val="DA846B"/>
                </a:solidFill>
                <a:effectLst/>
              </a:rPr>
              <a:t>Treatment options to monitor ongoing conditions such as dry eye, diabetic eye disease, glaucoma, and more</a:t>
            </a:r>
            <a:br>
              <a:rPr lang="en-US">
                <a:effectLst/>
              </a:rPr>
            </a:br>
            <a:endParaRPr lang="en-US">
              <a:effectLst/>
            </a:endParaRPr>
          </a:p>
          <a:p>
            <a:pPr algn="l"/>
            <a:r>
              <a:rPr lang="en-US" sz="1050">
                <a:solidFill>
                  <a:srgbClr val="DA846B"/>
                </a:solidFill>
                <a:effectLst/>
              </a:rPr>
              <a:t>This coverage is supplementary and in most cases your health insurance will be billed first. You may be able to coordinate with your VSP benefits in order to help reduce out-of-pocket costs. If your VSP doctor doesn’t participate with your medical insurance plan, VSP has you covered with only the cost of your copay.</a:t>
            </a:r>
            <a:endParaRPr lang="en-US">
              <a:effectLst/>
            </a:endParaRPr>
          </a:p>
        </p:txBody>
      </p:sp>
      <p:sp>
        <p:nvSpPr>
          <p:cNvPr id="4" name="Slide Number Placeholder 3"/>
          <p:cNvSpPr>
            <a:spLocks noGrp="1"/>
          </p:cNvSpPr>
          <p:nvPr>
            <p:ph type="sldNum" sz="quarter" idx="10"/>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3620260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2400" b="0" i="0" kern="1200">
                <a:solidFill>
                  <a:schemeClr val="tx1"/>
                </a:solidFill>
                <a:effectLst/>
                <a:latin typeface="Arial" panose="020B0604020202020204" pitchFamily="34" charset="0"/>
                <a:ea typeface="+mn-ea"/>
                <a:cs typeface="+mn-cs"/>
              </a:rPr>
              <a:t>VSP helps you see well and be well with the coverage and quality care you deserve. To learn more, contact us by calling VSP Member Services or by visiting us online at vsp.com.</a:t>
            </a:r>
            <a:endParaRPr lang="en-US" sz="2400" b="0"/>
          </a:p>
          <a:p>
            <a:pPr defTabSz="931774">
              <a:defRPr/>
            </a:pPr>
            <a:endParaRPr lang="en-US" sz="240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3987320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42831" rtl="0" eaLnBrk="1" fontAlgn="auto" latinLnBrk="0" hangingPunct="1">
              <a:lnSpc>
                <a:spcPct val="100000"/>
              </a:lnSpc>
              <a:spcBef>
                <a:spcPts val="0"/>
              </a:spcBef>
              <a:spcAft>
                <a:spcPts val="0"/>
              </a:spcAft>
              <a:buClrTx/>
              <a:buSzTx/>
              <a:buFontTx/>
              <a:buNone/>
              <a:tabLst/>
              <a:defRPr/>
            </a:pPr>
            <a:r>
              <a:rPr lang="en-US" sz="2400" b="1" u="sng"/>
              <a:t>Generic Script:</a:t>
            </a:r>
            <a:br>
              <a:rPr lang="en-US"/>
            </a:br>
            <a:r>
              <a:rPr lang="en-US"/>
              <a:t>Why should you enroll in vision care coverage with VSP? Let’s take a look.</a:t>
            </a:r>
          </a:p>
          <a:p>
            <a:endParaRPr lang="en-PH"/>
          </a:p>
        </p:txBody>
      </p:sp>
    </p:spTree>
    <p:extLst>
      <p:ext uri="{BB962C8B-B14F-4D97-AF65-F5344CB8AC3E}">
        <p14:creationId xmlns:p14="http://schemas.microsoft.com/office/powerpoint/2010/main" val="281561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587" rtl="0" eaLnBrk="1" fontAlgn="auto" latinLnBrk="0" hangingPunct="1">
              <a:lnSpc>
                <a:spcPct val="100000"/>
              </a:lnSpc>
              <a:spcBef>
                <a:spcPts val="0"/>
              </a:spcBef>
              <a:spcAft>
                <a:spcPts val="0"/>
              </a:spcAft>
              <a:buClrTx/>
              <a:buSzTx/>
              <a:buFontTx/>
              <a:buNone/>
              <a:tabLst/>
              <a:defRPr/>
            </a:pPr>
            <a:r>
              <a:rPr lang="en-US" sz="1050" b="1" u="sng"/>
              <a:t>Generic Script:</a:t>
            </a:r>
          </a:p>
          <a:p>
            <a:pPr defTabSz="931774">
              <a:defRPr/>
            </a:pPr>
            <a:r>
              <a:rPr lang="en-US">
                <a:ea typeface="Calibri" panose="020F0502020204030204" pitchFamily="34" charset="0"/>
                <a:cs typeface="Arial" panose="020B0604020202020204" pitchFamily="34" charset="0"/>
              </a:rPr>
              <a:t>As a health focused company, your well-being is at the core of everything we do. With VSP, you’ll get convenient access to the personalized care you need with savings you can rely on.</a:t>
            </a:r>
          </a:p>
          <a:p>
            <a:pPr defTabSz="931774">
              <a:defRPr/>
            </a:pPr>
            <a:endParaRPr lang="en-US">
              <a:ea typeface="ＭＳ Ｐゴシック" charset="0"/>
              <a:cs typeface="Arial" panose="020B0604020202020204" pitchFamily="34" charset="0"/>
            </a:endParaRPr>
          </a:p>
          <a:p>
            <a:endParaRPr lang="en-US"/>
          </a:p>
          <a:p>
            <a:endParaRPr lang="en-PH"/>
          </a:p>
        </p:txBody>
      </p:sp>
    </p:spTree>
    <p:extLst>
      <p:ext uri="{BB962C8B-B14F-4D97-AF65-F5344CB8AC3E}">
        <p14:creationId xmlns:p14="http://schemas.microsoft.com/office/powerpoint/2010/main" val="1089441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5400" b="1" u="sng"/>
              <a:t>Generic Script:</a:t>
            </a:r>
            <a:br>
              <a:rPr lang="en-US" sz="2400"/>
            </a:br>
            <a:r>
              <a:rPr lang="en-US" sz="5400" b="0" i="0" kern="1200">
                <a:solidFill>
                  <a:schemeClr val="tx1"/>
                </a:solidFill>
                <a:latin typeface="Arial" panose="020B0604020202020204" pitchFamily="34" charset="0"/>
                <a:ea typeface="+mn-ea"/>
                <a:cs typeface="+mn-cs"/>
              </a:rPr>
              <a:t>Keep yourself healthy with a yearly eye exam from a VSP network doctor. Even if you have 20/20 vision, it’s important to get an eye exam every year. </a:t>
            </a:r>
            <a:r>
              <a:rPr lang="en-US" sz="2400"/>
              <a:t>You may wonder ‘what’s so important about an eye exam’ or ‘why is a vision exam an important component in preventive care. And it’s because the eyes are the only place in the body that provides a non-invasive, unobstructed view of blood vessels. This allows eye doctors the ability to detect signs of conditions like diabetes, diabetic retinopathy, high cholesterol and hypertension. Regular eye exams can reduce the risk of diabetes related vision loss </a:t>
            </a:r>
            <a:r>
              <a:rPr lang="en-US" sz="2400" b="1"/>
              <a:t>by 95%</a:t>
            </a:r>
            <a:r>
              <a:rPr lang="en-US" sz="2400"/>
              <a:t>.</a:t>
            </a:r>
            <a:r>
              <a:rPr lang="en-US" sz="2400" baseline="30000"/>
              <a:t>*  </a:t>
            </a:r>
            <a:r>
              <a:rPr lang="en-US" sz="2400"/>
              <a:t>And a VSP WellVision® Exam can reveal health conditions, even if you don’t have symptoms. </a:t>
            </a:r>
            <a:endParaRPr lang="en-US" sz="2400" baseline="30000"/>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baseline="30000">
              <a:solidFill>
                <a:srgbClr val="000000"/>
              </a:solidFill>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1600">
                <a:solidFill>
                  <a:srgbClr val="000000"/>
                </a:solidFill>
              </a:rPr>
              <a:t>*Centers for Disease Control and Prevention (CDC)</a:t>
            </a:r>
            <a:endParaRPr lang="en-US"/>
          </a:p>
          <a:p>
            <a:pPr marL="0" marR="0" lvl="0" indent="0" algn="l" defTabSz="914217" rtl="0" eaLnBrk="1" fontAlgn="auto" latinLnBrk="0" hangingPunct="1">
              <a:lnSpc>
                <a:spcPct val="100000"/>
              </a:lnSpc>
              <a:spcBef>
                <a:spcPts val="0"/>
              </a:spcBef>
              <a:spcAft>
                <a:spcPts val="0"/>
              </a:spcAft>
              <a:buClrTx/>
              <a:buSzTx/>
              <a:buFontTx/>
              <a:buNone/>
              <a:tabLst/>
              <a:defRPr/>
            </a:pPr>
            <a:br>
              <a:rPr lang="en-US"/>
            </a:br>
            <a:endParaRPr lang="en-US"/>
          </a:p>
        </p:txBody>
      </p:sp>
    </p:spTree>
    <p:extLst>
      <p:ext uri="{BB962C8B-B14F-4D97-AF65-F5344CB8AC3E}">
        <p14:creationId xmlns:p14="http://schemas.microsoft.com/office/powerpoint/2010/main" val="3025480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u="sng" dirty="0"/>
              <a:t>Generic Script:</a:t>
            </a:r>
            <a:br>
              <a:rPr lang="en-US" u="sng" dirty="0">
                <a:latin typeface="Arial" charset="0"/>
                <a:ea typeface="ＭＳ Ｐゴシック" charset="0"/>
                <a:cs typeface="ＭＳ Ｐゴシック" charset="0"/>
              </a:rPr>
            </a:br>
            <a:r>
              <a:rPr lang="en-US" u="none" dirty="0">
                <a:latin typeface="Arial" charset="0"/>
                <a:ea typeface="ＭＳ Ｐゴシック" charset="0"/>
                <a:cs typeface="ＭＳ Ｐゴシック" charset="0"/>
              </a:rPr>
              <a:t>Now let’s dive into the great benefits and savings you get as a VSP member. S</a:t>
            </a:r>
            <a:r>
              <a:rPr lang="en-US" dirty="0">
                <a:ea typeface="ＭＳ Ｐゴシック" charset="0"/>
                <a:cs typeface="Franklin Gothic Book Regular" charset="0"/>
              </a:rPr>
              <a:t>avings are built into your plan, which means you'll get a great deal on services, like:</a:t>
            </a:r>
          </a:p>
          <a:p>
            <a:pPr marL="677112" lvl="1" indent="-184667">
              <a:spcBef>
                <a:spcPct val="0"/>
              </a:spcBef>
              <a:buFont typeface="Arial" pitchFamily="34" charset="0"/>
              <a:buChar char="•"/>
            </a:pPr>
            <a:r>
              <a:rPr lang="en-US" dirty="0">
                <a:ea typeface="ＭＳ Ｐゴシック" charset="0"/>
                <a:cs typeface="Franklin Gothic Book Regular" charset="0"/>
              </a:rPr>
              <a:t>Eye exams from the nation's top providers</a:t>
            </a:r>
          </a:p>
          <a:p>
            <a:pPr marL="677112" lvl="1" indent="-184667">
              <a:spcBef>
                <a:spcPct val="0"/>
              </a:spcBef>
              <a:buFont typeface="Arial" pitchFamily="34" charset="0"/>
              <a:buChar char="•"/>
            </a:pPr>
            <a:r>
              <a:rPr lang="en-US" dirty="0">
                <a:ea typeface="ＭＳ Ｐゴシック" charset="0"/>
                <a:cs typeface="Franklin Gothic Book Regular" charset="0"/>
              </a:rPr>
              <a:t>Fashionable frames and prescription glasses and sunglasses </a:t>
            </a:r>
          </a:p>
          <a:p>
            <a:pPr marL="677112" lvl="1" indent="-184667">
              <a:spcBef>
                <a:spcPct val="0"/>
              </a:spcBef>
              <a:buFont typeface="Arial" pitchFamily="34" charset="0"/>
              <a:buChar char="•"/>
            </a:pPr>
            <a:r>
              <a:rPr lang="en-US" dirty="0">
                <a:ea typeface="ＭＳ Ｐゴシック" charset="0"/>
                <a:cs typeface="Franklin Gothic Book Regular" charset="0"/>
              </a:rPr>
              <a:t>Lens enhancements, like anti-glare coating and light-reactive lenses</a:t>
            </a:r>
          </a:p>
          <a:p>
            <a:pPr marL="492445" lvl="1" indent="0">
              <a:spcBef>
                <a:spcPct val="0"/>
              </a:spcBef>
              <a:buFont typeface="Arial" pitchFamily="34" charset="0"/>
              <a:buNone/>
            </a:pPr>
            <a:endParaRPr lang="en-US" dirty="0">
              <a:ea typeface="ＭＳ Ｐゴシック" charset="0"/>
              <a:cs typeface="Franklin Gothic Book Regular" charset="0"/>
            </a:endParaRPr>
          </a:p>
          <a:p>
            <a:r>
              <a:rPr lang="en-US" dirty="0">
                <a:ea typeface="ＭＳ Ｐゴシック" charset="0"/>
                <a:cs typeface="Franklin Gothic Book Regular" charset="0"/>
              </a:rPr>
              <a:t>You’ll also enjoy savings on additional lens enhancements and contact lens services. Based on applicable laws, benefits may vary by location. </a:t>
            </a:r>
          </a:p>
          <a:p>
            <a:pPr marL="0" marR="0" lvl="0" indent="0" algn="l" defTabSz="89813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0" i="0" kern="1200" dirty="0">
              <a:solidFill>
                <a:srgbClr val="000000"/>
              </a:solidFill>
              <a:latin typeface="Arial" panose="020B0604020202020204" pitchFamily="34" charset="0"/>
              <a:ea typeface="+mn-ea"/>
              <a:cs typeface="+mn-cs"/>
            </a:endParaRPr>
          </a:p>
          <a:p>
            <a:pPr defTabSz="898136">
              <a:defRPr/>
            </a:pPr>
            <a:endParaRPr lang="en-US" dirty="0"/>
          </a:p>
        </p:txBody>
      </p:sp>
    </p:spTree>
    <p:extLst>
      <p:ext uri="{BB962C8B-B14F-4D97-AF65-F5344CB8AC3E}">
        <p14:creationId xmlns:p14="http://schemas.microsoft.com/office/powerpoint/2010/main" val="219431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dirty="0"/>
              <a:t>Generic Script:</a:t>
            </a:r>
          </a:p>
          <a:p>
            <a:pPr marL="0" marR="0" lvl="0" indent="0" algn="l" defTabSz="914217"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Here’s a look at the benefits available to you. When you choose a VSP vision plan, you will receive a </a:t>
            </a:r>
            <a:r>
              <a:rPr lang="en-US" dirty="0" err="1">
                <a:latin typeface="Arial" charset="0"/>
                <a:ea typeface="ＭＳ Ｐゴシック" charset="0"/>
                <a:cs typeface="ＭＳ Ｐゴシック" charset="0"/>
              </a:rPr>
              <a:t>WellVision</a:t>
            </a:r>
            <a:r>
              <a:rPr lang="en-US" dirty="0">
                <a:latin typeface="Arial" charset="0"/>
                <a:ea typeface="ＭＳ Ｐゴシック" charset="0"/>
                <a:cs typeface="ＭＳ Ｐゴシック" charset="0"/>
              </a:rPr>
              <a:t> Exam covered every year. </a:t>
            </a:r>
            <a:endParaRPr lang="en-US" dirty="0">
              <a:latin typeface="Arial" charset="0"/>
              <a:ea typeface="ＭＳ Ｐゴシック" charset="0"/>
            </a:endParaRPr>
          </a:p>
          <a:p>
            <a:pPr marL="0" indent="0" defTabSz="898136">
              <a:buFont typeface="Arial" panose="020B0604020202020204" pitchFamily="34" charset="0"/>
              <a:buNone/>
              <a:defRPr/>
            </a:pPr>
            <a:endParaRPr lang="en-US" dirty="0"/>
          </a:p>
          <a:p>
            <a:endParaRPr lang="en-PH" dirty="0"/>
          </a:p>
        </p:txBody>
      </p:sp>
    </p:spTree>
    <p:extLst>
      <p:ext uri="{BB962C8B-B14F-4D97-AF65-F5344CB8AC3E}">
        <p14:creationId xmlns:p14="http://schemas.microsoft.com/office/powerpoint/2010/main" val="180166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1050" b="1" u="sng" dirty="0"/>
              <a:t>Generic Script:</a:t>
            </a:r>
          </a:p>
          <a:p>
            <a:r>
              <a:rPr lang="en-US" sz="1050" b="0" i="0" kern="1200" dirty="0">
                <a:solidFill>
                  <a:schemeClr val="tx1"/>
                </a:solidFill>
                <a:latin typeface="Arial" panose="020B0604020202020204" pitchFamily="34" charset="0"/>
                <a:ea typeface="+mn-ea"/>
                <a:cs typeface="+mn-cs"/>
              </a:rPr>
              <a:t>At VSP, our commitment to your well-being extends to your financial wellness. Members get access to Exclusive Member Extras--up to $3,000 in savings on leading industry brands. Plus, VSP members always get an extra $20 to spend on featured frame brands. That way you get the low-out-of-pocket costs your family needs. </a:t>
            </a:r>
          </a:p>
          <a:p>
            <a:r>
              <a:rPr lang="en-US" sz="1050" b="0" i="0" kern="1200" dirty="0">
                <a:solidFill>
                  <a:schemeClr val="tx1"/>
                </a:solidFill>
                <a:latin typeface="Arial" panose="020B0604020202020204" pitchFamily="34" charset="0"/>
                <a:ea typeface="+mn-ea"/>
                <a:cs typeface="+mn-cs"/>
              </a:rPr>
              <a:t>Exclusive Member Extras includes:</a:t>
            </a:r>
            <a:endParaRPr lang="en-US" sz="1050" dirty="0">
              <a:latin typeface="Arial" charset="0"/>
              <a:ea typeface="ＭＳ Ｐゴシック" charset="0"/>
              <a:cs typeface="ＭＳ Ｐゴシック" charset="0"/>
            </a:endParaRP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rial" charset="0"/>
                <a:ea typeface="ＭＳ Ｐゴシック" charset="0"/>
                <a:cs typeface="ＭＳ Ｐゴシック" charset="0"/>
              </a:rPr>
              <a:t>Special deal on glasses – extra $20 on featured frame brands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rial" charset="0"/>
                <a:ea typeface="ＭＳ Ｐゴシック" charset="0"/>
                <a:cs typeface="ＭＳ Ｐゴシック" charset="0"/>
              </a:rPr>
              <a:t>Up to 40% off lens enhancements</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rial" charset="0"/>
                <a:ea typeface="ＭＳ Ｐゴシック" charset="0"/>
                <a:cs typeface="ＭＳ Ｐゴシック" charset="0"/>
              </a:rPr>
              <a:t>Visit vsp.com to see additional savings on contacts, LASIK, diabetes care, hearing aids, and financing </a:t>
            </a:r>
          </a:p>
          <a:p>
            <a:pPr marL="342900" marR="0" lvl="0" indent="-342900" algn="l" defTabSz="91421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a:latin typeface="Arial" charset="0"/>
                <a:ea typeface="ＭＳ Ｐゴシック" charset="0"/>
                <a:cs typeface="ＭＳ Ｐゴシック" charset="0"/>
              </a:rPr>
              <a:t>Offers vary based on state and benefit plan. Brands and offers subject to change. </a:t>
            </a:r>
            <a:endParaRPr lang="en-US" i="1" dirty="0"/>
          </a:p>
          <a:p>
            <a:endParaRPr lang="en-PH" dirty="0"/>
          </a:p>
        </p:txBody>
      </p:sp>
    </p:spTree>
    <p:extLst>
      <p:ext uri="{BB962C8B-B14F-4D97-AF65-F5344CB8AC3E}">
        <p14:creationId xmlns:p14="http://schemas.microsoft.com/office/powerpoint/2010/main" val="274778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sz="2400" b="1" u="sng"/>
              <a:t>Generic Script:</a:t>
            </a:r>
          </a:p>
          <a:p>
            <a:r>
              <a:rPr lang="en-US" u="none" baseline="0">
                <a:latin typeface="Arial" pitchFamily="34" charset="0"/>
                <a:ea typeface="ＭＳ Ｐゴシック" charset="0"/>
                <a:cs typeface="Arial" pitchFamily="34" charset="0"/>
              </a:rPr>
              <a:t>No matter where you’re located, you have convenient access to a VSP provider. </a:t>
            </a:r>
          </a:p>
          <a:p>
            <a:r>
              <a:rPr lang="en-US" baseline="0">
                <a:latin typeface="Arial" pitchFamily="34" charset="0"/>
                <a:ea typeface="ＭＳ Ｐゴシック" charset="0"/>
                <a:cs typeface="Arial" pitchFamily="34" charset="0"/>
              </a:rPr>
              <a:t>As a member, you</a:t>
            </a:r>
            <a:r>
              <a:rPr lang="en-US">
                <a:latin typeface="Arial" pitchFamily="34" charset="0"/>
                <a:ea typeface="ＭＳ Ｐゴシック" charset="0"/>
                <a:cs typeface="Arial" pitchFamily="34" charset="0"/>
              </a:rPr>
              <a:t> can maximize your benefits when you visit</a:t>
            </a:r>
            <a:r>
              <a:rPr lang="en-US" baseline="0">
                <a:latin typeface="Arial" pitchFamily="34" charset="0"/>
                <a:ea typeface="ＭＳ Ｐゴシック" charset="0"/>
                <a:cs typeface="Arial" pitchFamily="34" charset="0"/>
              </a:rPr>
              <a:t> a Premier Program location, </a:t>
            </a:r>
            <a:r>
              <a:rPr lang="en-US" altLang="ja-JP" baseline="0">
                <a:latin typeface="Arial" pitchFamily="34" charset="0"/>
                <a:ea typeface="ＭＳ Ｐゴシック" charset="0"/>
                <a:cs typeface="Arial" pitchFamily="34" charset="0"/>
              </a:rPr>
              <a:t>including:</a:t>
            </a:r>
          </a:p>
          <a:p>
            <a:pPr marL="178001" indent="-178001">
              <a:buFont typeface="Arial" pitchFamily="34" charset="0"/>
              <a:buChar char="•"/>
            </a:pPr>
            <a:r>
              <a:rPr lang="en-US">
                <a:latin typeface="Arial" pitchFamily="34" charset="0"/>
                <a:ea typeface="ＭＳ Ｐゴシック" charset="0"/>
                <a:cs typeface="Arial" pitchFamily="34" charset="0"/>
              </a:rPr>
              <a:t>Exclusive bonus offers available only at Premier Program locations</a:t>
            </a:r>
          </a:p>
          <a:p>
            <a:pPr marL="178001" indent="-178001">
              <a:buFont typeface="Arial" pitchFamily="34" charset="0"/>
              <a:buChar char="•"/>
            </a:pPr>
            <a:r>
              <a:rPr lang="en-US">
                <a:latin typeface="Arial" pitchFamily="34" charset="0"/>
                <a:ea typeface="ＭＳ Ｐゴシック" charset="0"/>
                <a:cs typeface="Arial" pitchFamily="34" charset="0"/>
              </a:rPr>
              <a:t>A wide selection of featured frame brands, backed by a one-year worry-free warranty if your glasses are broken or damaged</a:t>
            </a:r>
          </a:p>
          <a:p>
            <a:pPr marL="178001" indent="-178001">
              <a:buFont typeface="Arial" pitchFamily="34" charset="0"/>
              <a:buChar char="•"/>
            </a:pPr>
            <a:r>
              <a:rPr lang="en-US">
                <a:latin typeface="Arial" pitchFamily="34" charset="0"/>
                <a:ea typeface="ＭＳ Ｐゴシック" charset="0"/>
                <a:cs typeface="Arial" pitchFamily="34" charset="0"/>
              </a:rPr>
              <a:t>Access to the latest in high-definition technology with UNITY</a:t>
            </a:r>
            <a:r>
              <a:rPr lang="en-US" baseline="30000">
                <a:latin typeface="Arial" pitchFamily="34" charset="0"/>
                <a:ea typeface="ＭＳ Ｐゴシック" charset="0"/>
                <a:cs typeface="Arial" pitchFamily="34" charset="0"/>
              </a:rPr>
              <a:t>®</a:t>
            </a:r>
            <a:r>
              <a:rPr lang="en-US">
                <a:latin typeface="Arial" pitchFamily="34" charset="0"/>
                <a:ea typeface="ＭＳ Ｐゴシック" charset="0"/>
                <a:cs typeface="Arial" pitchFamily="34" charset="0"/>
              </a:rPr>
              <a:t> digital lenses available </a:t>
            </a:r>
          </a:p>
          <a:p>
            <a:pPr marL="178001" indent="-178001">
              <a:buFont typeface="Arial" pitchFamily="34" charset="0"/>
              <a:buChar char="•"/>
            </a:pPr>
            <a:r>
              <a:rPr lang="en-US" b="0">
                <a:latin typeface="Arial" pitchFamily="34" charset="0"/>
                <a:ea typeface="ＭＳ Ｐゴシック" charset="0"/>
                <a:cs typeface="Arial" pitchFamily="34" charset="0"/>
              </a:rPr>
              <a:t>Advanced eye exam technology, like retinal imaging</a:t>
            </a:r>
            <a:endParaRPr lang="en-US">
              <a:latin typeface="Arial" pitchFamily="34" charset="0"/>
              <a:ea typeface="ＭＳ Ｐゴシック" charset="0"/>
              <a:cs typeface="Arial" pitchFamily="34" charset="0"/>
            </a:endParaRPr>
          </a:p>
          <a:p>
            <a:endParaRPr lang="en-US" altLang="ja-JP" baseline="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353081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136">
              <a:defRPr/>
            </a:pPr>
            <a:r>
              <a:rPr lang="en-US" sz="1050" b="1" u="sng"/>
              <a:t>Generic Script:</a:t>
            </a:r>
          </a:p>
          <a:p>
            <a:pPr defTabSz="898136">
              <a:defRPr/>
            </a:pPr>
            <a:r>
              <a:rPr lang="en-US" sz="1050" b="1" i="0" kern="1200">
                <a:solidFill>
                  <a:schemeClr val="tx1"/>
                </a:solidFill>
                <a:effectLst/>
                <a:latin typeface="Arial" panose="020B0604020202020204" pitchFamily="34" charset="0"/>
                <a:ea typeface="+mn-ea"/>
                <a:cs typeface="+mn-cs"/>
              </a:rPr>
              <a:t> </a:t>
            </a:r>
            <a:r>
              <a:rPr lang="en-US" sz="1050" b="0" i="0" kern="1200">
                <a:solidFill>
                  <a:schemeClr val="tx1"/>
                </a:solidFill>
                <a:effectLst/>
                <a:latin typeface="Arial" panose="020B0604020202020204" pitchFamily="34" charset="0"/>
                <a:ea typeface="+mn-ea"/>
                <a:cs typeface="+mn-cs"/>
              </a:rPr>
              <a:t>As a VSP-owned company, </a:t>
            </a:r>
            <a:r>
              <a:rPr lang="en-US" sz="1050" b="0" i="0" kern="1200" err="1">
                <a:solidFill>
                  <a:schemeClr val="tx1"/>
                </a:solidFill>
                <a:effectLst/>
                <a:latin typeface="Arial" panose="020B0604020202020204" pitchFamily="34" charset="0"/>
                <a:ea typeface="+mn-ea"/>
                <a:cs typeface="+mn-cs"/>
              </a:rPr>
              <a:t>Eyeconic</a:t>
            </a:r>
            <a:r>
              <a:rPr lang="en-US" sz="1050" b="0" i="0" kern="1200">
                <a:solidFill>
                  <a:schemeClr val="tx1"/>
                </a:solidFill>
                <a:effectLst/>
                <a:latin typeface="Arial" panose="020B0604020202020204" pitchFamily="34" charset="0"/>
                <a:ea typeface="+mn-ea"/>
                <a:cs typeface="+mn-cs"/>
              </a:rPr>
              <a:t> is the only website that seamlessly connects VSP vision benefits to a members’ account. By applying your vision benefits, you see savings in real time.</a:t>
            </a:r>
          </a:p>
          <a:p>
            <a:r>
              <a:rPr lang="en-US" sz="1050" b="1" i="0" kern="1200">
                <a:solidFill>
                  <a:schemeClr val="tx1"/>
                </a:solidFill>
                <a:effectLst/>
                <a:latin typeface="Arial" panose="020B0604020202020204" pitchFamily="34" charset="0"/>
                <a:ea typeface="+mn-ea"/>
                <a:cs typeface="+mn-cs"/>
              </a:rPr>
              <a:t> </a:t>
            </a:r>
            <a:r>
              <a:rPr lang="en-US" sz="1050" b="0" i="0" kern="1200">
                <a:solidFill>
                  <a:schemeClr val="tx1"/>
                </a:solidFill>
                <a:effectLst/>
                <a:latin typeface="Arial" panose="020B0604020202020204" pitchFamily="34" charset="0"/>
                <a:ea typeface="+mn-ea"/>
                <a:cs typeface="+mn-cs"/>
              </a:rPr>
              <a:t>Save time and money on quality eyewear with a few easy clicks. </a:t>
            </a:r>
            <a:br>
              <a:rPr lang="en-US" sz="1050" b="0" i="0" kern="1200">
                <a:solidFill>
                  <a:schemeClr val="tx1"/>
                </a:solidFill>
                <a:effectLst/>
                <a:latin typeface="Arial" panose="020B0604020202020204" pitchFamily="34" charset="0"/>
                <a:ea typeface="+mn-ea"/>
                <a:cs typeface="+mn-cs"/>
              </a:rPr>
            </a:br>
            <a:endParaRPr lang="en-US" sz="1050" b="0" i="0" kern="1200">
              <a:solidFill>
                <a:schemeClr val="tx1"/>
              </a:solidFill>
              <a:effectLst/>
              <a:latin typeface="Arial" panose="020B0604020202020204" pitchFamily="34" charset="0"/>
              <a:ea typeface="+mn-ea"/>
              <a:cs typeface="+mn-cs"/>
            </a:endParaRPr>
          </a:p>
          <a:p>
            <a:r>
              <a:rPr lang="en-US" sz="1050" b="0" i="0" kern="1200">
                <a:solidFill>
                  <a:schemeClr val="tx1"/>
                </a:solidFill>
                <a:effectLst/>
                <a:latin typeface="Arial" panose="020B0604020202020204" pitchFamily="34" charset="0"/>
                <a:ea typeface="+mn-ea"/>
                <a:cs typeface="+mn-cs"/>
              </a:rPr>
              <a:t>1. Connect your vision insurance </a:t>
            </a:r>
          </a:p>
          <a:p>
            <a:r>
              <a:rPr lang="en-US" sz="1050" b="0" i="0" kern="1200">
                <a:solidFill>
                  <a:schemeClr val="tx1"/>
                </a:solidFill>
                <a:effectLst/>
                <a:latin typeface="Arial" panose="020B0604020202020204" pitchFamily="34" charset="0"/>
                <a:ea typeface="+mn-ea"/>
                <a:cs typeface="+mn-cs"/>
              </a:rPr>
              <a:t>2. Select your product </a:t>
            </a:r>
          </a:p>
          <a:p>
            <a:r>
              <a:rPr lang="en-US" sz="1050" b="0" i="0" kern="1200">
                <a:solidFill>
                  <a:schemeClr val="tx1"/>
                </a:solidFill>
                <a:effectLst/>
                <a:latin typeface="Arial" panose="020B0604020202020204" pitchFamily="34" charset="0"/>
                <a:ea typeface="+mn-ea"/>
                <a:cs typeface="+mn-cs"/>
              </a:rPr>
              <a:t>3. Upload your prescription or provide your doctors contact information and we’ll take care of the rest.</a:t>
            </a:r>
          </a:p>
          <a:p>
            <a:endParaRPr lang="en-US" sz="1050" b="0" i="0" kern="1200">
              <a:solidFill>
                <a:schemeClr val="tx1"/>
              </a:solidFill>
              <a:effectLst/>
              <a:latin typeface="Arial" panose="020B0604020202020204" pitchFamily="34" charset="0"/>
              <a:ea typeface="+mn-ea"/>
              <a:cs typeface="+mn-cs"/>
            </a:endParaRPr>
          </a:p>
          <a:p>
            <a:r>
              <a:rPr lang="en-US" sz="1050" b="0" i="0" kern="1200" err="1">
                <a:solidFill>
                  <a:schemeClr val="tx1"/>
                </a:solidFill>
                <a:effectLst/>
                <a:latin typeface="Arial" panose="020B0604020202020204" pitchFamily="34" charset="0"/>
                <a:ea typeface="+mn-ea"/>
                <a:cs typeface="+mn-cs"/>
              </a:rPr>
              <a:t>Eyeconic</a:t>
            </a:r>
            <a:r>
              <a:rPr lang="en-US" sz="1050" b="0" i="0" kern="1200">
                <a:solidFill>
                  <a:schemeClr val="tx1"/>
                </a:solidFill>
                <a:effectLst/>
                <a:latin typeface="Arial" panose="020B0604020202020204" pitchFamily="34" charset="0"/>
                <a:ea typeface="+mn-ea"/>
                <a:cs typeface="+mn-cs"/>
              </a:rPr>
              <a:t> offers a variety of well-known name brands and contact lenses. Choose from over 70 eyewear brands and over 1600 styles.</a:t>
            </a:r>
          </a:p>
          <a:p>
            <a:r>
              <a:rPr lang="en-US" sz="1050" b="0" i="0" kern="1200">
                <a:solidFill>
                  <a:schemeClr val="tx1"/>
                </a:solidFill>
                <a:effectLst/>
                <a:latin typeface="Arial" panose="020B0604020202020204" pitchFamily="34" charset="0"/>
                <a:ea typeface="+mn-ea"/>
                <a:cs typeface="+mn-cs"/>
              </a:rPr>
              <a:t> </a:t>
            </a:r>
          </a:p>
          <a:p>
            <a:endParaRPr lang="en-US"/>
          </a:p>
          <a:p>
            <a:endParaRPr lang="en-PH"/>
          </a:p>
        </p:txBody>
      </p:sp>
    </p:spTree>
    <p:extLst>
      <p:ext uri="{BB962C8B-B14F-4D97-AF65-F5344CB8AC3E}">
        <p14:creationId xmlns:p14="http://schemas.microsoft.com/office/powerpoint/2010/main" val="20812286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40732" y="0"/>
            <a:ext cx="9601200" cy="515933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628650" y="1649222"/>
            <a:ext cx="4693158" cy="1200329"/>
          </a:xfrm>
        </p:spPr>
        <p:txBody>
          <a:bodyPr wrap="square" anchor="t" anchorCtr="0">
            <a:sp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631825" y="1123950"/>
            <a:ext cx="3932238" cy="525272"/>
          </a:xfrm>
        </p:spPr>
        <p:txBody>
          <a:bodyPr anchor="t" anchorCtr="0">
            <a:spAutoFit/>
          </a:bodyPr>
          <a:lstStyle>
            <a:lvl1pPr marL="0" indent="0">
              <a:buNone/>
              <a:defRPr sz="1100"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631825" y="3409950"/>
            <a:ext cx="3932238" cy="608372"/>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628650" y="478704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27064" y="581118"/>
            <a:ext cx="2323080" cy="668338"/>
          </a:xfrm>
          <a:prstGeom prst="rect">
            <a:avLst/>
          </a:prstGeom>
        </p:spPr>
      </p:pic>
    </p:spTree>
    <p:extLst>
      <p:ext uri="{BB962C8B-B14F-4D97-AF65-F5344CB8AC3E}">
        <p14:creationId xmlns:p14="http://schemas.microsoft.com/office/powerpoint/2010/main" val="20613910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8" name="Content Placeholder 3">
            <a:extLst>
              <a:ext uri="{FF2B5EF4-FFF2-40B4-BE49-F238E27FC236}">
                <a16:creationId xmlns:a16="http://schemas.microsoft.com/office/drawing/2014/main" id="{4BD929E9-3AAF-474A-9EDC-0B4301939FFF}"/>
              </a:ext>
            </a:extLst>
          </p:cNvPr>
          <p:cNvSpPr>
            <a:spLocks noGrp="1"/>
          </p:cNvSpPr>
          <p:nvPr>
            <p:ph sz="quarter" idx="21" hasCustomPrompt="1"/>
          </p:nvPr>
        </p:nvSpPr>
        <p:spPr>
          <a:xfrm>
            <a:off x="6829296"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17" name="Content Placeholder 3">
            <a:extLst>
              <a:ext uri="{FF2B5EF4-FFF2-40B4-BE49-F238E27FC236}">
                <a16:creationId xmlns:a16="http://schemas.microsoft.com/office/drawing/2014/main" id="{AC4A8FA2-30C2-4E5D-AFDF-06D8709DE9F9}"/>
              </a:ext>
            </a:extLst>
          </p:cNvPr>
          <p:cNvSpPr>
            <a:spLocks noGrp="1"/>
          </p:cNvSpPr>
          <p:nvPr>
            <p:ph sz="quarter" idx="20" hasCustomPrompt="1"/>
          </p:nvPr>
        </p:nvSpPr>
        <p:spPr>
          <a:xfrm>
            <a:off x="4062510"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9" name="Content Placeholder 3">
            <a:extLst>
              <a:ext uri="{FF2B5EF4-FFF2-40B4-BE49-F238E27FC236}">
                <a16:creationId xmlns:a16="http://schemas.microsoft.com/office/drawing/2014/main" id="{DFFBB5DE-A0A4-4B5C-ACD9-8F6772EA44B4}"/>
              </a:ext>
            </a:extLst>
          </p:cNvPr>
          <p:cNvSpPr>
            <a:spLocks noGrp="1"/>
          </p:cNvSpPr>
          <p:nvPr>
            <p:ph sz="quarter" idx="19" hasCustomPrompt="1"/>
          </p:nvPr>
        </p:nvSpPr>
        <p:spPr>
          <a:xfrm>
            <a:off x="1295724" y="1874382"/>
            <a:ext cx="1800000" cy="1394736"/>
          </a:xfrm>
          <a:prstGeom prst="rect">
            <a:avLst/>
          </a:prstGeom>
        </p:spPr>
        <p:txBody>
          <a:bodyPr anchor="t"/>
          <a:lstStyle>
            <a:lvl1pPr algn="ctr">
              <a:defRPr/>
            </a:lvl1pPr>
          </a:lstStyle>
          <a:p>
            <a:pPr marL="0" marR="0" lvl="0" indent="0" algn="ctr" defTabSz="6856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srgbClr val="000000"/>
                </a:solidFill>
                <a:effectLst/>
                <a:uLnTx/>
                <a:uFillTx/>
                <a:latin typeface="Arial" panose="020B0604020202020204"/>
                <a:ea typeface="+mn-ea"/>
                <a:cs typeface="+mn-cs"/>
              </a:rPr>
              <a:t>Click to add Text</a:t>
            </a:r>
          </a:p>
        </p:txBody>
      </p:sp>
      <p:sp>
        <p:nvSpPr>
          <p:cNvPr id="3" name="Title 2">
            <a:extLst>
              <a:ext uri="{FF2B5EF4-FFF2-40B4-BE49-F238E27FC236}">
                <a16:creationId xmlns:a16="http://schemas.microsoft.com/office/drawing/2014/main" id="{ABF03785-FC7D-B246-BE5B-FB2254F0C8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8356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136D76B-3272-9B4C-BF21-86600BBABBDE}"/>
              </a:ext>
            </a:extLst>
          </p:cNvPr>
          <p:cNvSpPr>
            <a:spLocks noGrp="1"/>
          </p:cNvSpPr>
          <p:nvPr>
            <p:ph sz="quarter" idx="17" hasCustomPrompt="1"/>
          </p:nvPr>
        </p:nvSpPr>
        <p:spPr>
          <a:xfrm>
            <a:off x="952500" y="1956684"/>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7" name="Content Placeholder 3">
            <a:extLst>
              <a:ext uri="{FF2B5EF4-FFF2-40B4-BE49-F238E27FC236}">
                <a16:creationId xmlns:a16="http://schemas.microsoft.com/office/drawing/2014/main" id="{14D203AE-9EC5-724E-B9D4-F19B93CBCF3A}"/>
              </a:ext>
            </a:extLst>
          </p:cNvPr>
          <p:cNvSpPr>
            <a:spLocks noGrp="1"/>
          </p:cNvSpPr>
          <p:nvPr>
            <p:ph sz="quarter" idx="20" hasCustomPrompt="1"/>
          </p:nvPr>
        </p:nvSpPr>
        <p:spPr>
          <a:xfrm>
            <a:off x="3697271" y="1960663"/>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5" name="Content Placeholder 3">
            <a:extLst>
              <a:ext uri="{FF2B5EF4-FFF2-40B4-BE49-F238E27FC236}">
                <a16:creationId xmlns:a16="http://schemas.microsoft.com/office/drawing/2014/main" id="{76A5E32B-3CA2-B149-90CB-BC276D672B83}"/>
              </a:ext>
            </a:extLst>
          </p:cNvPr>
          <p:cNvSpPr>
            <a:spLocks noGrp="1"/>
          </p:cNvSpPr>
          <p:nvPr>
            <p:ph sz="quarter" idx="23" hasCustomPrompt="1"/>
          </p:nvPr>
        </p:nvSpPr>
        <p:spPr>
          <a:xfrm>
            <a:off x="6442043" y="1968620"/>
            <a:ext cx="2544794" cy="742937"/>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Text Placeholder 4">
            <a:extLst>
              <a:ext uri="{FF2B5EF4-FFF2-40B4-BE49-F238E27FC236}">
                <a16:creationId xmlns:a16="http://schemas.microsoft.com/office/drawing/2014/main" id="{86BED38A-DAC1-764D-96EE-807AB914C1CA}"/>
              </a:ext>
            </a:extLst>
          </p:cNvPr>
          <p:cNvSpPr>
            <a:spLocks noGrp="1"/>
          </p:cNvSpPr>
          <p:nvPr>
            <p:ph type="body" sz="quarter" idx="26"/>
          </p:nvPr>
        </p:nvSpPr>
        <p:spPr>
          <a:xfrm>
            <a:off x="952500" y="1244638"/>
            <a:ext cx="8007521"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5" name="Text Placeholder 4">
            <a:extLst>
              <a:ext uri="{FF2B5EF4-FFF2-40B4-BE49-F238E27FC236}">
                <a16:creationId xmlns:a16="http://schemas.microsoft.com/office/drawing/2014/main" id="{2C643349-389D-B345-865F-469A779EE551}"/>
              </a:ext>
            </a:extLst>
          </p:cNvPr>
          <p:cNvSpPr>
            <a:spLocks noGrp="1"/>
          </p:cNvSpPr>
          <p:nvPr>
            <p:ph type="body" sz="quarter" idx="27"/>
          </p:nvPr>
        </p:nvSpPr>
        <p:spPr>
          <a:xfrm>
            <a:off x="952501" y="2812382"/>
            <a:ext cx="2544098" cy="1704975"/>
          </a:xfrm>
        </p:spPr>
        <p:txBody>
          <a:bodyPr/>
          <a:lstStyle>
            <a:lvl1pPr marL="0" indent="0" algn="ctr">
              <a:buNone/>
              <a:defRPr sz="1500"/>
            </a:lvl1pPr>
          </a:lstStyle>
          <a:p>
            <a:pPr lvl="0"/>
            <a:r>
              <a:rPr lang="en-US"/>
              <a:t>Click to edit Master text styles</a:t>
            </a:r>
          </a:p>
        </p:txBody>
      </p:sp>
      <p:sp>
        <p:nvSpPr>
          <p:cNvPr id="13" name="Text Placeholder 4">
            <a:extLst>
              <a:ext uri="{FF2B5EF4-FFF2-40B4-BE49-F238E27FC236}">
                <a16:creationId xmlns:a16="http://schemas.microsoft.com/office/drawing/2014/main" id="{DC0F0526-8591-3249-AB24-15449E8351DE}"/>
              </a:ext>
            </a:extLst>
          </p:cNvPr>
          <p:cNvSpPr>
            <a:spLocks noGrp="1"/>
          </p:cNvSpPr>
          <p:nvPr>
            <p:ph type="body" sz="quarter" idx="28"/>
          </p:nvPr>
        </p:nvSpPr>
        <p:spPr>
          <a:xfrm>
            <a:off x="3697271" y="2812382"/>
            <a:ext cx="2544098" cy="1704975"/>
          </a:xfrm>
        </p:spPr>
        <p:txBody>
          <a:bodyPr/>
          <a:lstStyle>
            <a:lvl1pPr marL="0" indent="0" algn="ctr">
              <a:buNone/>
              <a:defRPr sz="1400"/>
            </a:lvl1pPr>
          </a:lstStyle>
          <a:p>
            <a:pPr lvl="0"/>
            <a:r>
              <a:rPr lang="en-US"/>
              <a:t>Click to edit Master text styles</a:t>
            </a:r>
          </a:p>
        </p:txBody>
      </p:sp>
      <p:sp>
        <p:nvSpPr>
          <p:cNvPr id="14" name="Text Placeholder 4">
            <a:extLst>
              <a:ext uri="{FF2B5EF4-FFF2-40B4-BE49-F238E27FC236}">
                <a16:creationId xmlns:a16="http://schemas.microsoft.com/office/drawing/2014/main" id="{37A1B22A-6691-5940-9B87-A1CFA3D3DD1A}"/>
              </a:ext>
            </a:extLst>
          </p:cNvPr>
          <p:cNvSpPr>
            <a:spLocks noGrp="1"/>
          </p:cNvSpPr>
          <p:nvPr>
            <p:ph type="body" sz="quarter" idx="29"/>
          </p:nvPr>
        </p:nvSpPr>
        <p:spPr>
          <a:xfrm>
            <a:off x="6442739" y="2812382"/>
            <a:ext cx="2544098" cy="1704975"/>
          </a:xfrm>
        </p:spPr>
        <p:txBody>
          <a:bodyPr/>
          <a:lstStyle>
            <a:lvl1pPr marL="0" indent="0" algn="ctr">
              <a:buNone/>
              <a:defRPr sz="1500"/>
            </a:lvl1pPr>
          </a:lstStyle>
          <a:p>
            <a:pPr lvl="0"/>
            <a:r>
              <a:rPr lang="en-US"/>
              <a:t>Click to edit Master text styles</a:t>
            </a:r>
          </a:p>
        </p:txBody>
      </p:sp>
      <p:sp>
        <p:nvSpPr>
          <p:cNvPr id="6" name="Title 5">
            <a:extLst>
              <a:ext uri="{FF2B5EF4-FFF2-40B4-BE49-F238E27FC236}">
                <a16:creationId xmlns:a16="http://schemas.microsoft.com/office/drawing/2014/main" id="{2F0F3183-3D53-1D4E-9003-05B2E4EA8B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145862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Column + Objec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6C65D56-F006-1446-AC65-46064FD16F86}"/>
              </a:ext>
            </a:extLst>
          </p:cNvPr>
          <p:cNvSpPr>
            <a:spLocks noGrp="1"/>
          </p:cNvSpPr>
          <p:nvPr>
            <p:ph type="body" sz="quarter" idx="26"/>
          </p:nvPr>
        </p:nvSpPr>
        <p:spPr>
          <a:xfrm>
            <a:off x="952500" y="1240060"/>
            <a:ext cx="8009622" cy="311624"/>
          </a:xfrm>
          <a:prstGeom prst="rect">
            <a:avLst/>
          </a:prstGeom>
        </p:spPr>
        <p:txBody>
          <a:bodyPr>
            <a:noAutofit/>
          </a:bodyPr>
          <a:lstStyle>
            <a:lvl1pPr marL="0" indent="0" algn="l">
              <a:buNone/>
              <a:defRPr b="0"/>
            </a:lvl1pPr>
            <a:lvl2pPr marL="342934" indent="0" algn="ctr">
              <a:buNone/>
              <a:defRPr/>
            </a:lvl2pPr>
            <a:lvl3pPr marL="685869" indent="0" algn="ctr">
              <a:buNone/>
              <a:defRPr/>
            </a:lvl3pPr>
            <a:lvl4pPr marL="1028803" indent="0" algn="ctr">
              <a:buNone/>
              <a:defRPr/>
            </a:lvl4pPr>
            <a:lvl5pPr marL="1371737" indent="0" algn="ctr">
              <a:buNone/>
              <a:defRPr/>
            </a:lvl5pPr>
          </a:lstStyle>
          <a:p>
            <a:pPr lvl="0"/>
            <a:r>
              <a:rPr lang="en-US"/>
              <a:t>Click to edit Master text styles</a:t>
            </a:r>
          </a:p>
        </p:txBody>
      </p:sp>
      <p:sp>
        <p:nvSpPr>
          <p:cNvPr id="16" name="Content Placeholder 3">
            <a:extLst>
              <a:ext uri="{FF2B5EF4-FFF2-40B4-BE49-F238E27FC236}">
                <a16:creationId xmlns:a16="http://schemas.microsoft.com/office/drawing/2014/main" id="{1939B671-1953-F149-9FBA-AD15663C18DD}"/>
              </a:ext>
            </a:extLst>
          </p:cNvPr>
          <p:cNvSpPr>
            <a:spLocks noGrp="1"/>
          </p:cNvSpPr>
          <p:nvPr>
            <p:ph sz="quarter" idx="17" hasCustomPrompt="1"/>
          </p:nvPr>
        </p:nvSpPr>
        <p:spPr>
          <a:xfrm>
            <a:off x="952500" y="1963533"/>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7" name="Content Placeholder 3">
            <a:extLst>
              <a:ext uri="{FF2B5EF4-FFF2-40B4-BE49-F238E27FC236}">
                <a16:creationId xmlns:a16="http://schemas.microsoft.com/office/drawing/2014/main" id="{6896CE1F-5163-5047-B250-16C303C09F1E}"/>
              </a:ext>
            </a:extLst>
          </p:cNvPr>
          <p:cNvSpPr>
            <a:spLocks noGrp="1"/>
          </p:cNvSpPr>
          <p:nvPr>
            <p:ph sz="quarter" idx="20" hasCustomPrompt="1"/>
          </p:nvPr>
        </p:nvSpPr>
        <p:spPr>
          <a:xfrm>
            <a:off x="3007373" y="1967512"/>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8" name="Content Placeholder 3">
            <a:extLst>
              <a:ext uri="{FF2B5EF4-FFF2-40B4-BE49-F238E27FC236}">
                <a16:creationId xmlns:a16="http://schemas.microsoft.com/office/drawing/2014/main" id="{1209A8FA-AC8A-1B4C-95F2-21240F4D11D7}"/>
              </a:ext>
            </a:extLst>
          </p:cNvPr>
          <p:cNvSpPr>
            <a:spLocks noGrp="1"/>
          </p:cNvSpPr>
          <p:nvPr>
            <p:ph sz="quarter" idx="23" hasCustomPrompt="1"/>
          </p:nvPr>
        </p:nvSpPr>
        <p:spPr>
          <a:xfrm>
            <a:off x="5036130" y="1975469"/>
            <a:ext cx="1934478"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19" name="Text Placeholder 4">
            <a:extLst>
              <a:ext uri="{FF2B5EF4-FFF2-40B4-BE49-F238E27FC236}">
                <a16:creationId xmlns:a16="http://schemas.microsoft.com/office/drawing/2014/main" id="{F0B7E312-7530-E34A-A628-55DE9A0E6E01}"/>
              </a:ext>
            </a:extLst>
          </p:cNvPr>
          <p:cNvSpPr>
            <a:spLocks noGrp="1"/>
          </p:cNvSpPr>
          <p:nvPr>
            <p:ph type="body" sz="quarter" idx="27"/>
          </p:nvPr>
        </p:nvSpPr>
        <p:spPr>
          <a:xfrm>
            <a:off x="952500" y="3117403"/>
            <a:ext cx="1933948" cy="1594998"/>
          </a:xfrm>
        </p:spPr>
        <p:txBody>
          <a:bodyPr/>
          <a:lstStyle>
            <a:lvl1pPr marL="0" indent="0" algn="ctr">
              <a:buNone/>
              <a:defRPr sz="1500"/>
            </a:lvl1pPr>
          </a:lstStyle>
          <a:p>
            <a:pPr lvl="0"/>
            <a:r>
              <a:rPr lang="en-US"/>
              <a:t>Click to edit Master text styles</a:t>
            </a:r>
          </a:p>
        </p:txBody>
      </p:sp>
      <p:sp>
        <p:nvSpPr>
          <p:cNvPr id="20" name="Text Placeholder 4">
            <a:extLst>
              <a:ext uri="{FF2B5EF4-FFF2-40B4-BE49-F238E27FC236}">
                <a16:creationId xmlns:a16="http://schemas.microsoft.com/office/drawing/2014/main" id="{1B5E4717-A41E-194D-A5C8-52B56FA1A4F1}"/>
              </a:ext>
            </a:extLst>
          </p:cNvPr>
          <p:cNvSpPr>
            <a:spLocks noGrp="1"/>
          </p:cNvSpPr>
          <p:nvPr>
            <p:ph type="body" sz="quarter" idx="28"/>
          </p:nvPr>
        </p:nvSpPr>
        <p:spPr>
          <a:xfrm>
            <a:off x="3007549" y="3117403"/>
            <a:ext cx="1933948" cy="1594998"/>
          </a:xfrm>
        </p:spPr>
        <p:txBody>
          <a:bodyPr/>
          <a:lstStyle>
            <a:lvl1pPr marL="0" indent="0" algn="ctr">
              <a:buNone/>
              <a:defRPr sz="1500"/>
            </a:lvl1pPr>
          </a:lstStyle>
          <a:p>
            <a:pPr lvl="0"/>
            <a:r>
              <a:rPr lang="en-US"/>
              <a:t>Click to edit Master text styles</a:t>
            </a:r>
          </a:p>
        </p:txBody>
      </p:sp>
      <p:sp>
        <p:nvSpPr>
          <p:cNvPr id="21" name="Text Placeholder 4">
            <a:extLst>
              <a:ext uri="{FF2B5EF4-FFF2-40B4-BE49-F238E27FC236}">
                <a16:creationId xmlns:a16="http://schemas.microsoft.com/office/drawing/2014/main" id="{4D7AAFB0-C4AF-8C44-B172-22E9710AF954}"/>
              </a:ext>
            </a:extLst>
          </p:cNvPr>
          <p:cNvSpPr>
            <a:spLocks noGrp="1"/>
          </p:cNvSpPr>
          <p:nvPr>
            <p:ph type="body" sz="quarter" idx="29"/>
          </p:nvPr>
        </p:nvSpPr>
        <p:spPr>
          <a:xfrm>
            <a:off x="5036482" y="3117403"/>
            <a:ext cx="1933948" cy="1594998"/>
          </a:xfrm>
        </p:spPr>
        <p:txBody>
          <a:bodyPr/>
          <a:lstStyle>
            <a:lvl1pPr marL="0" indent="0" algn="ctr">
              <a:buNone/>
              <a:defRPr sz="1500"/>
            </a:lvl1pPr>
          </a:lstStyle>
          <a:p>
            <a:pPr lvl="0"/>
            <a:r>
              <a:rPr lang="en-US"/>
              <a:t>Click to edit Master text styles</a:t>
            </a:r>
          </a:p>
        </p:txBody>
      </p:sp>
      <p:sp>
        <p:nvSpPr>
          <p:cNvPr id="22" name="Content Placeholder 3">
            <a:extLst>
              <a:ext uri="{FF2B5EF4-FFF2-40B4-BE49-F238E27FC236}">
                <a16:creationId xmlns:a16="http://schemas.microsoft.com/office/drawing/2014/main" id="{6F320DEA-1FE1-0246-B505-AA14E5933FAB}"/>
              </a:ext>
            </a:extLst>
          </p:cNvPr>
          <p:cNvSpPr>
            <a:spLocks noGrp="1"/>
          </p:cNvSpPr>
          <p:nvPr>
            <p:ph sz="quarter" idx="30" hasCustomPrompt="1"/>
          </p:nvPr>
        </p:nvSpPr>
        <p:spPr>
          <a:xfrm>
            <a:off x="7064886" y="1975469"/>
            <a:ext cx="1923352" cy="1055731"/>
          </a:xfrm>
          <a:prstGeom prst="rect">
            <a:avLst/>
          </a:prstGeom>
          <a:ln>
            <a:noFill/>
          </a:ln>
        </p:spPr>
        <p:txBody>
          <a:bodyPr wrap="square" lIns="457200" tIns="0" rIns="457200" bIns="0" anchor="t" anchorCtr="0">
            <a:noAutofit/>
          </a:bodyPr>
          <a:lstStyle>
            <a:lvl1pPr marL="0" indent="0" algn="ctr">
              <a:lnSpc>
                <a:spcPct val="100000"/>
              </a:lnSpc>
              <a:buNone/>
              <a:defRPr sz="1500" b="0" i="0" cap="none" spc="0" baseline="0">
                <a:ln>
                  <a:noFill/>
                </a:ln>
                <a:solidFill>
                  <a:srgbClr val="3A60FF"/>
                </a:solidFill>
                <a:latin typeface="+mn-lt"/>
                <a:cs typeface="Arial" panose="020B0604020202020204" pitchFamily="34" charset="0"/>
              </a:defRPr>
            </a:lvl1pPr>
            <a:lvl2pPr marL="342934" indent="0">
              <a:buNone/>
              <a:defRPr/>
            </a:lvl2pPr>
            <a:lvl3pPr marL="685869" indent="0">
              <a:buNone/>
              <a:defRPr/>
            </a:lvl3pPr>
            <a:lvl4pPr marL="1028803" indent="0">
              <a:buNone/>
              <a:defRPr/>
            </a:lvl4pPr>
            <a:lvl5pPr marL="1371737" indent="0">
              <a:buNone/>
              <a:defRPr/>
            </a:lvl5pPr>
          </a:lstStyle>
          <a:p>
            <a:pPr lvl="0"/>
            <a:r>
              <a:rPr lang="en-US"/>
              <a:t>Click to add text/image</a:t>
            </a:r>
          </a:p>
        </p:txBody>
      </p:sp>
      <p:sp>
        <p:nvSpPr>
          <p:cNvPr id="23" name="Text Placeholder 4">
            <a:extLst>
              <a:ext uri="{FF2B5EF4-FFF2-40B4-BE49-F238E27FC236}">
                <a16:creationId xmlns:a16="http://schemas.microsoft.com/office/drawing/2014/main" id="{A14FAF1C-6B92-5F4C-A15B-112333BB09DE}"/>
              </a:ext>
            </a:extLst>
          </p:cNvPr>
          <p:cNvSpPr>
            <a:spLocks noGrp="1"/>
          </p:cNvSpPr>
          <p:nvPr>
            <p:ph type="body" sz="quarter" idx="31"/>
          </p:nvPr>
        </p:nvSpPr>
        <p:spPr>
          <a:xfrm>
            <a:off x="7065416" y="3117403"/>
            <a:ext cx="1922825" cy="1594998"/>
          </a:xfrm>
        </p:spPr>
        <p:txBody>
          <a:bodyPr/>
          <a:lstStyle>
            <a:lvl1pPr marL="0" indent="0" algn="ctr">
              <a:buNone/>
              <a:defRPr sz="1500"/>
            </a:lvl1pPr>
          </a:lstStyle>
          <a:p>
            <a:pPr lvl="0"/>
            <a:r>
              <a:rPr lang="en-US"/>
              <a:t>Click to edit Master text styles</a:t>
            </a:r>
          </a:p>
        </p:txBody>
      </p:sp>
      <p:sp>
        <p:nvSpPr>
          <p:cNvPr id="3" name="Title 2">
            <a:extLst>
              <a:ext uri="{FF2B5EF4-FFF2-40B4-BE49-F238E27FC236}">
                <a16:creationId xmlns:a16="http://schemas.microsoft.com/office/drawing/2014/main" id="{7EBBE424-6425-1440-8365-8C85A27D9DD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664263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Column + Icon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3327524"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6" name="Picture Placeholder 13"/>
          <p:cNvSpPr>
            <a:spLocks noGrp="1"/>
          </p:cNvSpPr>
          <p:nvPr>
            <p:ph type="pic" sz="quarter" idx="21"/>
          </p:nvPr>
        </p:nvSpPr>
        <p:spPr>
          <a:xfrm>
            <a:off x="1346323"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7" name="Picture Placeholder 13"/>
          <p:cNvSpPr>
            <a:spLocks noGrp="1"/>
          </p:cNvSpPr>
          <p:nvPr>
            <p:ph type="pic" sz="quarter" idx="18"/>
          </p:nvPr>
        </p:nvSpPr>
        <p:spPr>
          <a:xfrm>
            <a:off x="7289927"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18" name="Picture Placeholder 13"/>
          <p:cNvSpPr>
            <a:spLocks noGrp="1"/>
          </p:cNvSpPr>
          <p:nvPr>
            <p:ph type="pic" sz="quarter" idx="19"/>
          </p:nvPr>
        </p:nvSpPr>
        <p:spPr>
          <a:xfrm>
            <a:off x="5308725" y="1435344"/>
            <a:ext cx="1328737" cy="1273538"/>
          </a:xfrm>
          <a:prstGeom prst="rect">
            <a:avLst/>
          </a:prstGeom>
          <a:effectLst/>
        </p:spPr>
        <p:txBody>
          <a:bodyPr>
            <a:noAutofit/>
          </a:bodyPr>
          <a:lstStyle>
            <a:lvl1pPr marL="0" indent="0">
              <a:buNone/>
              <a:defRPr sz="863"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4" name="Content Placeholder 3">
            <a:extLst>
              <a:ext uri="{FF2B5EF4-FFF2-40B4-BE49-F238E27FC236}">
                <a16:creationId xmlns:a16="http://schemas.microsoft.com/office/drawing/2014/main" id="{D2EDB696-2198-A64C-ADE0-67E5D345FC8E}"/>
              </a:ext>
            </a:extLst>
          </p:cNvPr>
          <p:cNvSpPr>
            <a:spLocks noGrp="1"/>
          </p:cNvSpPr>
          <p:nvPr>
            <p:ph sz="quarter" idx="22" hasCustomPrompt="1"/>
          </p:nvPr>
        </p:nvSpPr>
        <p:spPr>
          <a:xfrm>
            <a:off x="1346442"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9" name="Content Placeholder 3">
            <a:extLst>
              <a:ext uri="{FF2B5EF4-FFF2-40B4-BE49-F238E27FC236}">
                <a16:creationId xmlns:a16="http://schemas.microsoft.com/office/drawing/2014/main" id="{17FC996A-A9DD-1F4B-96F6-48D06F1E1FA9}"/>
              </a:ext>
            </a:extLst>
          </p:cNvPr>
          <p:cNvSpPr>
            <a:spLocks noGrp="1"/>
          </p:cNvSpPr>
          <p:nvPr>
            <p:ph sz="quarter" idx="23" hasCustomPrompt="1"/>
          </p:nvPr>
        </p:nvSpPr>
        <p:spPr>
          <a:xfrm>
            <a:off x="3327643"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0" name="Content Placeholder 3">
            <a:extLst>
              <a:ext uri="{FF2B5EF4-FFF2-40B4-BE49-F238E27FC236}">
                <a16:creationId xmlns:a16="http://schemas.microsoft.com/office/drawing/2014/main" id="{41271C35-2270-2B4C-A3DC-2B5D0CEEB63E}"/>
              </a:ext>
            </a:extLst>
          </p:cNvPr>
          <p:cNvSpPr>
            <a:spLocks noGrp="1"/>
          </p:cNvSpPr>
          <p:nvPr>
            <p:ph sz="quarter" idx="24" hasCustomPrompt="1"/>
          </p:nvPr>
        </p:nvSpPr>
        <p:spPr>
          <a:xfrm>
            <a:off x="5308844"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11" name="Content Placeholder 3">
            <a:extLst>
              <a:ext uri="{FF2B5EF4-FFF2-40B4-BE49-F238E27FC236}">
                <a16:creationId xmlns:a16="http://schemas.microsoft.com/office/drawing/2014/main" id="{53B4A99A-09A2-E94C-861D-2210CC45A3E3}"/>
              </a:ext>
            </a:extLst>
          </p:cNvPr>
          <p:cNvSpPr>
            <a:spLocks noGrp="1"/>
          </p:cNvSpPr>
          <p:nvPr>
            <p:ph sz="quarter" idx="25" hasCustomPrompt="1"/>
          </p:nvPr>
        </p:nvSpPr>
        <p:spPr>
          <a:xfrm>
            <a:off x="7290045" y="2914651"/>
            <a:ext cx="1329160" cy="553998"/>
          </a:xfrm>
          <a:prstGeom prst="rect">
            <a:avLst/>
          </a:prstGeom>
        </p:spPr>
        <p:txBody>
          <a:bodyPr>
            <a:spAutoFit/>
          </a:bodyPr>
          <a:lstStyle>
            <a:lvl1pPr marL="4169" indent="0" algn="ctr">
              <a:lnSpc>
                <a:spcPct val="100000"/>
              </a:lnSpc>
              <a:buNone/>
              <a:tabLst/>
              <a:defRPr sz="1500"/>
            </a:lvl1pPr>
            <a:lvl2pPr marL="4169" indent="0" algn="ctr">
              <a:lnSpc>
                <a:spcPct val="100000"/>
              </a:lnSpc>
              <a:buNone/>
              <a:tabLst/>
              <a:defRPr sz="1500"/>
            </a:lvl2pPr>
            <a:lvl3pPr marL="4169" indent="0" algn="ctr">
              <a:lnSpc>
                <a:spcPct val="100000"/>
              </a:lnSpc>
              <a:buNone/>
              <a:tabLst/>
              <a:defRPr sz="1500"/>
            </a:lvl3pPr>
            <a:lvl4pPr marL="4169" indent="0" algn="ctr">
              <a:lnSpc>
                <a:spcPct val="100000"/>
              </a:lnSpc>
              <a:buNone/>
              <a:tabLst/>
              <a:defRPr sz="1500"/>
            </a:lvl4pPr>
            <a:lvl5pPr marL="4169" indent="0" algn="ctr">
              <a:lnSpc>
                <a:spcPct val="100000"/>
              </a:lnSpc>
              <a:buNone/>
              <a:tabLst/>
              <a:defRPr sz="1500"/>
            </a:lvl5pPr>
          </a:lstStyle>
          <a:p>
            <a:pPr lvl="0"/>
            <a:r>
              <a:rPr lang="en-US"/>
              <a:t>Edit Master text styles</a:t>
            </a:r>
          </a:p>
        </p:txBody>
      </p:sp>
      <p:sp>
        <p:nvSpPr>
          <p:cNvPr id="5" name="Title 4">
            <a:extLst>
              <a:ext uri="{FF2B5EF4-FFF2-40B4-BE49-F238E27FC236}">
                <a16:creationId xmlns:a16="http://schemas.microsoft.com/office/drawing/2014/main" id="{F48BF586-8FAB-7047-BFF1-C189EAE33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45422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952500" y="0"/>
            <a:ext cx="8039100"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387944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826457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Solid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0F7DD-EA89-D64D-98FC-F503215CECA5}"/>
              </a:ext>
            </a:extLst>
          </p:cNvPr>
          <p:cNvSpPr/>
          <p:nvPr userDrawn="1"/>
        </p:nvSpPr>
        <p:spPr>
          <a:xfrm>
            <a:off x="-155944" y="-70884"/>
            <a:ext cx="9427535" cy="5302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B142A71-E875-EC47-9EE3-57D9803F6E7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45834"/>
          <a:stretch>
            <a:fillRect/>
          </a:stretch>
        </p:blipFill>
        <p:spPr>
          <a:xfrm>
            <a:off x="-15684" y="0"/>
            <a:ext cx="82973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4" name="TextBox 3">
            <a:extLst>
              <a:ext uri="{FF2B5EF4-FFF2-40B4-BE49-F238E27FC236}">
                <a16:creationId xmlns:a16="http://schemas.microsoft.com/office/drawing/2014/main" id="{07808632-E726-C244-8692-A9A672059853}"/>
              </a:ext>
            </a:extLst>
          </p:cNvPr>
          <p:cNvSpPr txBox="1"/>
          <p:nvPr userDrawn="1"/>
        </p:nvSpPr>
        <p:spPr>
          <a:xfrm>
            <a:off x="175940"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endParaRPr>
          </a:p>
        </p:txBody>
      </p:sp>
      <p:pic>
        <p:nvPicPr>
          <p:cNvPr id="5" name="Graphic 4">
            <a:extLst>
              <a:ext uri="{FF2B5EF4-FFF2-40B4-BE49-F238E27FC236}">
                <a16:creationId xmlns:a16="http://schemas.microsoft.com/office/drawing/2014/main" id="{7E8F92D7-378F-6244-BE02-F19F7386CAA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9180" y="4202628"/>
            <a:ext cx="447147" cy="410496"/>
          </a:xfrm>
          <a:prstGeom prst="rect">
            <a:avLst/>
          </a:prstGeom>
        </p:spPr>
      </p:pic>
    </p:spTree>
    <p:extLst>
      <p:ext uri="{BB962C8B-B14F-4D97-AF65-F5344CB8AC3E}">
        <p14:creationId xmlns:p14="http://schemas.microsoft.com/office/powerpoint/2010/main" val="416016281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extLst>
    <p:ext uri="{DCECCB84-F9BA-43D5-87BE-67443E8EF086}">
      <p15:sldGuideLst xmlns:p15="http://schemas.microsoft.com/office/powerpoint/2012/main">
        <p15:guide id="1" orient="horz" pos="540">
          <p15:clr>
            <a:srgbClr val="FBAE40"/>
          </p15:clr>
        </p15:guide>
        <p15:guide id="2" pos="2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0" y="0"/>
            <a:ext cx="9144000" cy="51435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
        <p:nvSpPr>
          <p:cNvPr id="4" name="Title 3">
            <a:extLst>
              <a:ext uri="{FF2B5EF4-FFF2-40B4-BE49-F238E27FC236}">
                <a16:creationId xmlns:a16="http://schemas.microsoft.com/office/drawing/2014/main" id="{2F6A0BFD-AEC4-404A-8E15-41B20204DE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30884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7BF87516-3127-2246-855B-0F99CC8D8A98}"/>
              </a:ext>
            </a:extLst>
          </p:cNvPr>
          <p:cNvSpPr>
            <a:spLocks noGrp="1"/>
          </p:cNvSpPr>
          <p:nvPr>
            <p:ph type="pic" sz="quarter" idx="10"/>
          </p:nvPr>
        </p:nvSpPr>
        <p:spPr>
          <a:xfrm>
            <a:off x="-22302" y="0"/>
            <a:ext cx="9166302" cy="5143500"/>
          </a:xfrm>
          <a:custGeom>
            <a:avLst/>
            <a:gdLst>
              <a:gd name="connsiteX0" fmla="*/ 0 w 9144000"/>
              <a:gd name="connsiteY0" fmla="*/ 5142351 h 5143500"/>
              <a:gd name="connsiteX1" fmla="*/ 375847 w 9144000"/>
              <a:gd name="connsiteY1" fmla="*/ 5142351 h 5143500"/>
              <a:gd name="connsiteX2" fmla="*/ 375847 w 9144000"/>
              <a:gd name="connsiteY2" fmla="*/ 5143500 h 5143500"/>
              <a:gd name="connsiteX3" fmla="*/ 0 w 9144000"/>
              <a:gd name="connsiteY3" fmla="*/ 5143500 h 5143500"/>
              <a:gd name="connsiteX4" fmla="*/ 823005 w 9144000"/>
              <a:gd name="connsiteY4" fmla="*/ 0 h 5143500"/>
              <a:gd name="connsiteX5" fmla="*/ 9144000 w 9144000"/>
              <a:gd name="connsiteY5" fmla="*/ 0 h 5143500"/>
              <a:gd name="connsiteX6" fmla="*/ 9144000 w 9144000"/>
              <a:gd name="connsiteY6" fmla="*/ 5143500 h 5143500"/>
              <a:gd name="connsiteX7" fmla="*/ 375857 w 9144000"/>
              <a:gd name="connsiteY7" fmla="*/ 5143500 h 5143500"/>
              <a:gd name="connsiteX8" fmla="*/ 465965 w 9144000"/>
              <a:gd name="connsiteY8" fmla="*/ 5134187 h 5143500"/>
              <a:gd name="connsiteX9" fmla="*/ 823005 w 9144000"/>
              <a:gd name="connsiteY9" fmla="*/ 4685035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0">
                <a:moveTo>
                  <a:pt x="0" y="5142351"/>
                </a:moveTo>
                <a:lnTo>
                  <a:pt x="375847" y="5142351"/>
                </a:lnTo>
                <a:lnTo>
                  <a:pt x="375847" y="5143500"/>
                </a:lnTo>
                <a:lnTo>
                  <a:pt x="0" y="5143500"/>
                </a:lnTo>
                <a:close/>
                <a:moveTo>
                  <a:pt x="823005" y="0"/>
                </a:moveTo>
                <a:lnTo>
                  <a:pt x="9144000" y="0"/>
                </a:lnTo>
                <a:lnTo>
                  <a:pt x="9144000" y="5143500"/>
                </a:lnTo>
                <a:lnTo>
                  <a:pt x="375857" y="5143500"/>
                </a:lnTo>
                <a:lnTo>
                  <a:pt x="465965" y="5134187"/>
                </a:lnTo>
                <a:cubicBezTo>
                  <a:pt x="669729" y="5091439"/>
                  <a:pt x="823005" y="4906597"/>
                  <a:pt x="823005" y="4685035"/>
                </a:cubicBezTo>
                <a:close/>
              </a:path>
            </a:pathLst>
          </a:custGeom>
          <a:noFill/>
        </p:spPr>
        <p:txBody>
          <a:bodyPr wrap="square">
            <a:noAutofit/>
          </a:bodyPr>
          <a:lstStyle/>
          <a:p>
            <a:r>
              <a:rPr lang="en-US"/>
              <a:t>Click icon to add picture</a:t>
            </a:r>
          </a:p>
        </p:txBody>
      </p:sp>
      <p:sp>
        <p:nvSpPr>
          <p:cNvPr id="5" name="TextBox 4">
            <a:extLst>
              <a:ext uri="{FF2B5EF4-FFF2-40B4-BE49-F238E27FC236}">
                <a16:creationId xmlns:a16="http://schemas.microsoft.com/office/drawing/2014/main" id="{A3E4A0C6-C2BA-994F-B495-3F9C0A567339}"/>
              </a:ext>
            </a:extLst>
          </p:cNvPr>
          <p:cNvSpPr txBox="1"/>
          <p:nvPr/>
        </p:nvSpPr>
        <p:spPr>
          <a:xfrm>
            <a:off x="1762298" y="-515389"/>
            <a:ext cx="184731" cy="30008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9248084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4" name="Graphic 10">
            <a:extLst>
              <a:ext uri="{FF2B5EF4-FFF2-40B4-BE49-F238E27FC236}">
                <a16:creationId xmlns:a16="http://schemas.microsoft.com/office/drawing/2014/main" id="{D459EDC8-9F52-F045-B419-1ECBF7386C00}"/>
              </a:ext>
            </a:extLst>
          </p:cNvPr>
          <p:cNvSpPr/>
          <p:nvPr userDrawn="1"/>
        </p:nvSpPr>
        <p:spPr>
          <a:xfrm flipV="1">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b="0" i="0">
              <a:latin typeface="Arial" panose="020B0604020202020204" pitchFamily="34" charset="0"/>
            </a:endParaRPr>
          </a:p>
        </p:txBody>
      </p:sp>
      <p:sp>
        <p:nvSpPr>
          <p:cNvPr id="23" name="Picture Placeholder 22">
            <a:extLst>
              <a:ext uri="{FF2B5EF4-FFF2-40B4-BE49-F238E27FC236}">
                <a16:creationId xmlns:a16="http://schemas.microsoft.com/office/drawing/2014/main" id="{87738736-16B5-EB4A-807E-698484B99BC6}"/>
              </a:ext>
            </a:extLst>
          </p:cNvPr>
          <p:cNvSpPr>
            <a:spLocks noGrp="1"/>
          </p:cNvSpPr>
          <p:nvPr>
            <p:ph type="pic" sz="quarter" idx="10" hasCustomPrompt="1"/>
          </p:nvPr>
        </p:nvSpPr>
        <p:spPr>
          <a:xfrm>
            <a:off x="3313478" y="0"/>
            <a:ext cx="5830523" cy="5143500"/>
          </a:xfrm>
          <a:custGeom>
            <a:avLst/>
            <a:gdLst>
              <a:gd name="connsiteX0" fmla="*/ 5284042 w 5830523"/>
              <a:gd name="connsiteY0" fmla="*/ 0 h 5143500"/>
              <a:gd name="connsiteX1" fmla="*/ 5830523 w 5830523"/>
              <a:gd name="connsiteY1" fmla="*/ 0 h 5143500"/>
              <a:gd name="connsiteX2" fmla="*/ 5830523 w 5830523"/>
              <a:gd name="connsiteY2" fmla="*/ 5143500 h 5143500"/>
              <a:gd name="connsiteX3" fmla="*/ 0 w 5830523"/>
              <a:gd name="connsiteY3" fmla="*/ 5143500 h 5143500"/>
              <a:gd name="connsiteX4" fmla="*/ 2426597 w 5830523"/>
              <a:gd name="connsiteY4" fmla="*/ 1527667 h 5143500"/>
              <a:gd name="connsiteX5" fmla="*/ 5284042 w 5830523"/>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523" h="5143500">
                <a:moveTo>
                  <a:pt x="5284042" y="0"/>
                </a:moveTo>
                <a:lnTo>
                  <a:pt x="5830523" y="0"/>
                </a:lnTo>
                <a:lnTo>
                  <a:pt x="5830523" y="5143500"/>
                </a:lnTo>
                <a:lnTo>
                  <a:pt x="0" y="5143500"/>
                </a:lnTo>
                <a:lnTo>
                  <a:pt x="2426597" y="1527667"/>
                </a:lnTo>
                <a:cubicBezTo>
                  <a:pt x="3067584" y="572500"/>
                  <a:pt x="4138418" y="0"/>
                  <a:pt x="5284042" y="0"/>
                </a:cubicBezTo>
                <a:close/>
              </a:path>
            </a:pathLst>
          </a:custGeom>
          <a:noFill/>
        </p:spPr>
        <p:txBody>
          <a:bodyPr wrap="square">
            <a:noAutofit/>
          </a:bodyPr>
          <a:lstStyle>
            <a:lvl1pPr marL="0" indent="0">
              <a:buNone/>
              <a:defRPr/>
            </a:lvl1pPr>
          </a:lstStyle>
          <a:p>
            <a:r>
              <a:rPr lang="en-US"/>
              <a:t> </a:t>
            </a:r>
          </a:p>
        </p:txBody>
      </p:sp>
      <p:sp>
        <p:nvSpPr>
          <p:cNvPr id="9" name="Title 8">
            <a:extLst>
              <a:ext uri="{FF2B5EF4-FFF2-40B4-BE49-F238E27FC236}">
                <a16:creationId xmlns:a16="http://schemas.microsoft.com/office/drawing/2014/main" id="{3EFEA2C0-4D20-9249-853F-A08445ED0316}"/>
              </a:ext>
            </a:extLst>
          </p:cNvPr>
          <p:cNvSpPr>
            <a:spLocks noGrp="1"/>
          </p:cNvSpPr>
          <p:nvPr>
            <p:ph type="title" hasCustomPrompt="1"/>
          </p:nvPr>
        </p:nvSpPr>
        <p:spPr>
          <a:xfrm>
            <a:off x="628650" y="1063690"/>
            <a:ext cx="3266017" cy="3016120"/>
          </a:xfrm>
        </p:spPr>
        <p:txBody>
          <a:bodyPr/>
          <a:lstStyle/>
          <a:p>
            <a:r>
              <a:rPr lang="en-US"/>
              <a:t>Click to add Section Slide Title</a:t>
            </a:r>
          </a:p>
        </p:txBody>
      </p:sp>
      <p:sp>
        <p:nvSpPr>
          <p:cNvPr id="8" name="TextBox 7">
            <a:extLst>
              <a:ext uri="{FF2B5EF4-FFF2-40B4-BE49-F238E27FC236}">
                <a16:creationId xmlns:a16="http://schemas.microsoft.com/office/drawing/2014/main" id="{D5731EA4-D045-D64F-98C4-AF1B31528917}"/>
              </a:ext>
            </a:extLst>
          </p:cNvPr>
          <p:cNvSpPr txBox="1"/>
          <p:nvPr/>
        </p:nvSpPr>
        <p:spPr>
          <a:xfrm>
            <a:off x="188052"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latin typeface="Arial" panose="020B0604020202020204" pitchFamily="34" charset="0"/>
                <a:cs typeface="Arial" panose="020B0604020202020204" pitchFamily="34" charset="0"/>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C41956D9-D1BC-ED45-B71D-2DDA68F55AF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91292" y="4202628"/>
            <a:ext cx="447147" cy="410496"/>
          </a:xfrm>
          <a:prstGeom prst="rect">
            <a:avLst/>
          </a:prstGeom>
        </p:spPr>
      </p:pic>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Confidential</a:t>
            </a:r>
          </a:p>
        </p:txBody>
      </p:sp>
    </p:spTree>
    <p:extLst>
      <p:ext uri="{BB962C8B-B14F-4D97-AF65-F5344CB8AC3E}">
        <p14:creationId xmlns:p14="http://schemas.microsoft.com/office/powerpoint/2010/main" val="6102695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CoBran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67D8D0A-3C10-1240-AD54-11C8D9835B54}"/>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2667"/>
          <a:stretch/>
        </p:blipFill>
        <p:spPr>
          <a:xfrm>
            <a:off x="-140732" y="0"/>
            <a:ext cx="9601200" cy="5159339"/>
          </a:xfrm>
          <a:prstGeom prst="rect">
            <a:avLst/>
          </a:prstGeom>
        </p:spPr>
      </p:pic>
      <p:sp>
        <p:nvSpPr>
          <p:cNvPr id="2" name="Title 1">
            <a:extLst>
              <a:ext uri="{FF2B5EF4-FFF2-40B4-BE49-F238E27FC236}">
                <a16:creationId xmlns:a16="http://schemas.microsoft.com/office/drawing/2014/main" id="{E968B2B1-B62A-C04C-A770-084A52D79B85}"/>
              </a:ext>
            </a:extLst>
          </p:cNvPr>
          <p:cNvSpPr>
            <a:spLocks noGrp="1"/>
          </p:cNvSpPr>
          <p:nvPr>
            <p:ph type="title"/>
          </p:nvPr>
        </p:nvSpPr>
        <p:spPr>
          <a:xfrm>
            <a:off x="628650" y="1649222"/>
            <a:ext cx="4693158" cy="1200329"/>
          </a:xfrm>
        </p:spPr>
        <p:txBody>
          <a:bodyPr wrap="square" anchor="t" anchorCtr="0">
            <a:spAutoFit/>
          </a:bodyPr>
          <a:lstStyle>
            <a:lvl1pPr>
              <a:defRPr sz="40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369E7D7-6FBC-2144-BCCC-80C9FC179B33}"/>
              </a:ext>
            </a:extLst>
          </p:cNvPr>
          <p:cNvSpPr>
            <a:spLocks noGrp="1"/>
          </p:cNvSpPr>
          <p:nvPr>
            <p:ph sz="quarter" idx="10" hasCustomPrompt="1"/>
          </p:nvPr>
        </p:nvSpPr>
        <p:spPr>
          <a:xfrm>
            <a:off x="631825" y="1123950"/>
            <a:ext cx="3932238" cy="525272"/>
          </a:xfrm>
        </p:spPr>
        <p:txBody>
          <a:bodyPr anchor="t" anchorCtr="0">
            <a:spAutoFit/>
          </a:bodyPr>
          <a:lstStyle>
            <a:lvl1pPr marL="0" indent="0">
              <a:buNone/>
              <a:defRPr sz="1100" b="1">
                <a:solidFill>
                  <a:schemeClr val="bg1"/>
                </a:solidFill>
              </a:defRPr>
            </a:lvl1pPr>
          </a:lstStyle>
          <a:p>
            <a:pPr lvl="0"/>
            <a:r>
              <a:rPr lang="en-US"/>
              <a:t>MONTH DAY, YEAR</a:t>
            </a:r>
          </a:p>
          <a:p>
            <a:pPr lvl="0"/>
            <a:r>
              <a:rPr lang="en-US"/>
              <a:t>—</a:t>
            </a:r>
          </a:p>
        </p:txBody>
      </p:sp>
      <p:sp>
        <p:nvSpPr>
          <p:cNvPr id="8" name="Content Placeholder 3">
            <a:extLst>
              <a:ext uri="{FF2B5EF4-FFF2-40B4-BE49-F238E27FC236}">
                <a16:creationId xmlns:a16="http://schemas.microsoft.com/office/drawing/2014/main" id="{534C95C9-0AA7-4443-BAE6-38625731C486}"/>
              </a:ext>
            </a:extLst>
          </p:cNvPr>
          <p:cNvSpPr>
            <a:spLocks noGrp="1"/>
          </p:cNvSpPr>
          <p:nvPr>
            <p:ph sz="quarter" idx="11" hasCustomPrompt="1"/>
          </p:nvPr>
        </p:nvSpPr>
        <p:spPr>
          <a:xfrm>
            <a:off x="631825" y="3409950"/>
            <a:ext cx="3932238" cy="608372"/>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p:txBody>
      </p:sp>
      <p:sp>
        <p:nvSpPr>
          <p:cNvPr id="9" name="TextBox 8">
            <a:extLst>
              <a:ext uri="{FF2B5EF4-FFF2-40B4-BE49-F238E27FC236}">
                <a16:creationId xmlns:a16="http://schemas.microsoft.com/office/drawing/2014/main" id="{308DEF59-EF06-B74B-A326-8C8B53EBE87D}"/>
              </a:ext>
            </a:extLst>
          </p:cNvPr>
          <p:cNvSpPr txBox="1"/>
          <p:nvPr userDrawn="1"/>
        </p:nvSpPr>
        <p:spPr>
          <a:xfrm>
            <a:off x="628650" y="478704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a:t>
            </a:r>
          </a:p>
        </p:txBody>
      </p:sp>
      <p:pic>
        <p:nvPicPr>
          <p:cNvPr id="13" name="Graphic 12">
            <a:extLst>
              <a:ext uri="{FF2B5EF4-FFF2-40B4-BE49-F238E27FC236}">
                <a16:creationId xmlns:a16="http://schemas.microsoft.com/office/drawing/2014/main" id="{2B0C127B-380C-6E43-8168-AD63F7387D9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53596" y="581118"/>
            <a:ext cx="1271347" cy="365760"/>
          </a:xfrm>
          <a:prstGeom prst="rect">
            <a:avLst/>
          </a:prstGeom>
        </p:spPr>
      </p:pic>
      <p:sp>
        <p:nvSpPr>
          <p:cNvPr id="11" name="Picture Placeholder 3">
            <a:extLst>
              <a:ext uri="{FF2B5EF4-FFF2-40B4-BE49-F238E27FC236}">
                <a16:creationId xmlns:a16="http://schemas.microsoft.com/office/drawing/2014/main" id="{4CA37603-EAD6-4D49-86C8-A92CD8B1A0B8}"/>
              </a:ext>
            </a:extLst>
          </p:cNvPr>
          <p:cNvSpPr>
            <a:spLocks noGrp="1"/>
          </p:cNvSpPr>
          <p:nvPr>
            <p:ph type="pic" sz="quarter" idx="24" hasCustomPrompt="1"/>
          </p:nvPr>
        </p:nvSpPr>
        <p:spPr>
          <a:xfrm>
            <a:off x="7622946" y="581118"/>
            <a:ext cx="1146299" cy="365760"/>
          </a:xfrm>
          <a:prstGeom prst="rect">
            <a:avLst/>
          </a:prstGeom>
          <a:noFill/>
        </p:spPr>
        <p:txBody>
          <a:bodyPr anchor="ctr"/>
          <a:lstStyle>
            <a:lvl1pPr marL="0" indent="0" algn="ctr">
              <a:buNone/>
              <a:defRPr sz="700" b="1"/>
            </a:lvl1pPr>
          </a:lstStyle>
          <a:p>
            <a:r>
              <a:rPr lang="en-US"/>
              <a:t>Client logo</a:t>
            </a:r>
            <a:endParaRPr lang="en-PH"/>
          </a:p>
        </p:txBody>
      </p:sp>
      <p:cxnSp>
        <p:nvCxnSpPr>
          <p:cNvPr id="5" name="Straight Connector 4">
            <a:extLst>
              <a:ext uri="{FF2B5EF4-FFF2-40B4-BE49-F238E27FC236}">
                <a16:creationId xmlns:a16="http://schemas.microsoft.com/office/drawing/2014/main" id="{1C35EA4F-FBA8-7141-BDCE-3E395C007BCF}"/>
              </a:ext>
            </a:extLst>
          </p:cNvPr>
          <p:cNvCxnSpPr>
            <a:cxnSpLocks/>
          </p:cNvCxnSpPr>
          <p:nvPr userDrawn="1"/>
        </p:nvCxnSpPr>
        <p:spPr>
          <a:xfrm flipV="1">
            <a:off x="7295806" y="581118"/>
            <a:ext cx="0" cy="36576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4116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Image">
    <p:spTree>
      <p:nvGrpSpPr>
        <p:cNvPr id="1" name=""/>
        <p:cNvGrpSpPr/>
        <p:nvPr/>
      </p:nvGrpSpPr>
      <p:grpSpPr>
        <a:xfrm>
          <a:off x="0" y="0"/>
          <a:ext cx="0" cy="0"/>
          <a:chOff x="0" y="0"/>
          <a:chExt cx="0" cy="0"/>
        </a:xfrm>
      </p:grpSpPr>
      <p:sp>
        <p:nvSpPr>
          <p:cNvPr id="24" name="Graphic 10">
            <a:extLst>
              <a:ext uri="{FF2B5EF4-FFF2-40B4-BE49-F238E27FC236}">
                <a16:creationId xmlns:a16="http://schemas.microsoft.com/office/drawing/2014/main" id="{D459EDC8-9F52-F045-B419-1ECBF7386C00}"/>
              </a:ext>
            </a:extLst>
          </p:cNvPr>
          <p:cNvSpPr/>
          <p:nvPr userDrawn="1"/>
        </p:nvSpPr>
        <p:spPr>
          <a:xfrm>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mn-lt"/>
              </a:rPr>
              <a:t>Classification: Confidential</a:t>
            </a:r>
            <a:endParaRPr lang="en-US" sz="600">
              <a:solidFill>
                <a:schemeClr val="bg1"/>
              </a:solidFill>
              <a:latin typeface="Arial" panose="020B0604020202020204"/>
            </a:endParaRP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651" y="490514"/>
            <a:ext cx="1907019" cy="548640"/>
          </a:xfrm>
          <a:prstGeom prst="rect">
            <a:avLst/>
          </a:prstGeom>
        </p:spPr>
      </p:pic>
      <p:sp>
        <p:nvSpPr>
          <p:cNvPr id="13" name="Title 1">
            <a:extLst>
              <a:ext uri="{FF2B5EF4-FFF2-40B4-BE49-F238E27FC236}">
                <a16:creationId xmlns:a16="http://schemas.microsoft.com/office/drawing/2014/main" id="{F4FC65BD-D63F-D74C-A5EA-2E35952434D1}"/>
              </a:ext>
            </a:extLst>
          </p:cNvPr>
          <p:cNvSpPr>
            <a:spLocks noGrp="1"/>
          </p:cNvSpPr>
          <p:nvPr>
            <p:ph type="title"/>
          </p:nvPr>
        </p:nvSpPr>
        <p:spPr>
          <a:xfrm>
            <a:off x="558310" y="1527996"/>
            <a:ext cx="3638550" cy="1754326"/>
          </a:xfrm>
        </p:spPr>
        <p:txBody>
          <a:bodyPr wrap="square" anchor="t" anchorCtr="0">
            <a:spAutoFit/>
          </a:bodyPr>
          <a:lstStyle>
            <a:lvl1pPr>
              <a:defRPr sz="4000">
                <a:solidFill>
                  <a:schemeClr val="bg1"/>
                </a:solidFill>
              </a:defRPr>
            </a:lvl1pPr>
          </a:lstStyle>
          <a:p>
            <a:r>
              <a:rPr lang="en-US"/>
              <a:t>Click to edit Master title style</a:t>
            </a:r>
          </a:p>
        </p:txBody>
      </p:sp>
      <p:sp>
        <p:nvSpPr>
          <p:cNvPr id="15" name="Content Placeholder 3">
            <a:extLst>
              <a:ext uri="{FF2B5EF4-FFF2-40B4-BE49-F238E27FC236}">
                <a16:creationId xmlns:a16="http://schemas.microsoft.com/office/drawing/2014/main" id="{1E8000A9-EF35-774E-BBF5-72225478A0B8}"/>
              </a:ext>
            </a:extLst>
          </p:cNvPr>
          <p:cNvSpPr>
            <a:spLocks noGrp="1"/>
          </p:cNvSpPr>
          <p:nvPr>
            <p:ph sz="quarter" idx="12" hasCustomPrompt="1"/>
          </p:nvPr>
        </p:nvSpPr>
        <p:spPr>
          <a:xfrm>
            <a:off x="561485" y="3468650"/>
            <a:ext cx="3932238" cy="930511"/>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a:p>
            <a:pPr lvl="0"/>
            <a:r>
              <a:rPr lang="en-US"/>
              <a:t>Date</a:t>
            </a:r>
          </a:p>
        </p:txBody>
      </p:sp>
      <p:sp>
        <p:nvSpPr>
          <p:cNvPr id="8" name="Picture Placeholder 7">
            <a:extLst>
              <a:ext uri="{FF2B5EF4-FFF2-40B4-BE49-F238E27FC236}">
                <a16:creationId xmlns:a16="http://schemas.microsoft.com/office/drawing/2014/main" id="{C3F7B602-74F3-4F6C-BC1E-587C3CAAA8CC}"/>
              </a:ext>
            </a:extLst>
          </p:cNvPr>
          <p:cNvSpPr>
            <a:spLocks noGrp="1"/>
          </p:cNvSpPr>
          <p:nvPr>
            <p:ph type="pic" sz="quarter" idx="25"/>
          </p:nvPr>
        </p:nvSpPr>
        <p:spPr>
          <a:xfrm>
            <a:off x="3313477"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109893460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CoBrand + Image">
    <p:spTree>
      <p:nvGrpSpPr>
        <p:cNvPr id="1" name=""/>
        <p:cNvGrpSpPr/>
        <p:nvPr/>
      </p:nvGrpSpPr>
      <p:grpSpPr>
        <a:xfrm>
          <a:off x="0" y="0"/>
          <a:ext cx="0" cy="0"/>
          <a:chOff x="0" y="0"/>
          <a:chExt cx="0" cy="0"/>
        </a:xfrm>
      </p:grpSpPr>
      <p:sp>
        <p:nvSpPr>
          <p:cNvPr id="18" name="Graphic 10">
            <a:extLst>
              <a:ext uri="{FF2B5EF4-FFF2-40B4-BE49-F238E27FC236}">
                <a16:creationId xmlns:a16="http://schemas.microsoft.com/office/drawing/2014/main" id="{9F212167-89DC-4C40-A4CF-1754054E0922}"/>
              </a:ext>
            </a:extLst>
          </p:cNvPr>
          <p:cNvSpPr/>
          <p:nvPr userDrawn="1"/>
        </p:nvSpPr>
        <p:spPr>
          <a:xfrm>
            <a:off x="0" y="0"/>
            <a:ext cx="8597519" cy="5143500"/>
          </a:xfrm>
          <a:custGeom>
            <a:avLst/>
            <a:gdLst>
              <a:gd name="connsiteX0" fmla="*/ 5740074 w 8597519"/>
              <a:gd name="connsiteY0" fmla="*/ 3615833 h 5143500"/>
              <a:gd name="connsiteX1" fmla="*/ 3313477 w 8597519"/>
              <a:gd name="connsiteY1" fmla="*/ 0 h 5143500"/>
              <a:gd name="connsiteX2" fmla="*/ 0 w 8597519"/>
              <a:gd name="connsiteY2" fmla="*/ 0 h 5143500"/>
              <a:gd name="connsiteX3" fmla="*/ 0 w 8597519"/>
              <a:gd name="connsiteY3" fmla="*/ 5143500 h 5143500"/>
              <a:gd name="connsiteX4" fmla="*/ 8597519 w 8597519"/>
              <a:gd name="connsiteY4" fmla="*/ 5143500 h 5143500"/>
              <a:gd name="connsiteX5" fmla="*/ 5740074 w 8597519"/>
              <a:gd name="connsiteY5" fmla="*/ 3615833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7519" h="5143500">
                <a:moveTo>
                  <a:pt x="5740074" y="3615833"/>
                </a:moveTo>
                <a:lnTo>
                  <a:pt x="3313477" y="0"/>
                </a:lnTo>
                <a:lnTo>
                  <a:pt x="0" y="0"/>
                </a:lnTo>
                <a:lnTo>
                  <a:pt x="0" y="5143500"/>
                </a:lnTo>
                <a:lnTo>
                  <a:pt x="8597519" y="5143500"/>
                </a:lnTo>
                <a:cubicBezTo>
                  <a:pt x="7451895" y="5143500"/>
                  <a:pt x="6381061" y="4571000"/>
                  <a:pt x="5740074" y="3615833"/>
                </a:cubicBezTo>
                <a:close/>
              </a:path>
            </a:pathLst>
          </a:custGeom>
          <a:solidFill>
            <a:srgbClr val="3A60FF"/>
          </a:solidFill>
          <a:ln w="4757"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8D07307B-5DFD-CA4D-AB5F-6AC535CEA885}"/>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Confidential</a:t>
            </a:r>
          </a:p>
        </p:txBody>
      </p:sp>
      <p:sp>
        <p:nvSpPr>
          <p:cNvPr id="10" name="Title 1">
            <a:extLst>
              <a:ext uri="{FF2B5EF4-FFF2-40B4-BE49-F238E27FC236}">
                <a16:creationId xmlns:a16="http://schemas.microsoft.com/office/drawing/2014/main" id="{8770A007-4E65-F24B-A205-8504BFAAD716}"/>
              </a:ext>
            </a:extLst>
          </p:cNvPr>
          <p:cNvSpPr>
            <a:spLocks noGrp="1"/>
          </p:cNvSpPr>
          <p:nvPr>
            <p:ph type="title"/>
          </p:nvPr>
        </p:nvSpPr>
        <p:spPr>
          <a:xfrm>
            <a:off x="558310" y="1527996"/>
            <a:ext cx="3638550" cy="1754326"/>
          </a:xfrm>
        </p:spPr>
        <p:txBody>
          <a:bodyPr wrap="square" anchor="t" anchorCtr="0">
            <a:spAutoFit/>
          </a:bodyPr>
          <a:lstStyle>
            <a:lvl1pPr>
              <a:defRPr sz="4000">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8791CA65-AA19-2040-9DD1-8357CF2DBC50}"/>
              </a:ext>
            </a:extLst>
          </p:cNvPr>
          <p:cNvSpPr>
            <a:spLocks noGrp="1"/>
          </p:cNvSpPr>
          <p:nvPr>
            <p:ph sz="quarter" idx="12" hasCustomPrompt="1"/>
          </p:nvPr>
        </p:nvSpPr>
        <p:spPr>
          <a:xfrm>
            <a:off x="561485" y="3468650"/>
            <a:ext cx="3932238" cy="930511"/>
          </a:xfrm>
        </p:spPr>
        <p:txBody>
          <a:bodyPr anchor="t" anchorCtr="0">
            <a:spAutoFit/>
          </a:bodyPr>
          <a:lstStyle>
            <a:lvl1pPr marL="0" indent="0">
              <a:buNone/>
              <a:defRPr sz="1400" b="0">
                <a:solidFill>
                  <a:schemeClr val="bg1"/>
                </a:solidFill>
              </a:defRPr>
            </a:lvl1pPr>
          </a:lstStyle>
          <a:p>
            <a:pPr lvl="0"/>
            <a:r>
              <a:rPr lang="en-US"/>
              <a:t>Presenter Name</a:t>
            </a:r>
          </a:p>
          <a:p>
            <a:pPr lvl="0"/>
            <a:r>
              <a:rPr lang="en-US"/>
              <a:t>Presenter Title</a:t>
            </a:r>
          </a:p>
          <a:p>
            <a:pPr lvl="0"/>
            <a:r>
              <a:rPr lang="en-US"/>
              <a:t>Date</a:t>
            </a:r>
          </a:p>
        </p:txBody>
      </p:sp>
      <p:pic>
        <p:nvPicPr>
          <p:cNvPr id="3" name="Graphic 2">
            <a:extLst>
              <a:ext uri="{FF2B5EF4-FFF2-40B4-BE49-F238E27FC236}">
                <a16:creationId xmlns:a16="http://schemas.microsoft.com/office/drawing/2014/main" id="{387D861F-831F-D849-8F7A-2A8894D0FC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28651" y="581118"/>
            <a:ext cx="1271346" cy="365760"/>
          </a:xfrm>
          <a:prstGeom prst="rect">
            <a:avLst/>
          </a:prstGeom>
        </p:spPr>
      </p:pic>
      <p:sp>
        <p:nvSpPr>
          <p:cNvPr id="8" name="Picture Placeholder 3">
            <a:extLst>
              <a:ext uri="{FF2B5EF4-FFF2-40B4-BE49-F238E27FC236}">
                <a16:creationId xmlns:a16="http://schemas.microsoft.com/office/drawing/2014/main" id="{155F03D3-C4EC-C64E-835C-53B26CF34C0B}"/>
              </a:ext>
            </a:extLst>
          </p:cNvPr>
          <p:cNvSpPr>
            <a:spLocks noGrp="1"/>
          </p:cNvSpPr>
          <p:nvPr>
            <p:ph type="pic" sz="quarter" idx="24" hasCustomPrompt="1"/>
          </p:nvPr>
        </p:nvSpPr>
        <p:spPr>
          <a:xfrm>
            <a:off x="2355951" y="581118"/>
            <a:ext cx="957528" cy="365760"/>
          </a:xfrm>
          <a:prstGeom prst="rect">
            <a:avLst/>
          </a:prstGeom>
          <a:noFill/>
        </p:spPr>
        <p:txBody>
          <a:bodyPr anchor="ctr"/>
          <a:lstStyle>
            <a:lvl1pPr marL="0" indent="0" algn="ctr">
              <a:buNone/>
              <a:defRPr sz="700" b="1"/>
            </a:lvl1pPr>
          </a:lstStyle>
          <a:p>
            <a:r>
              <a:rPr lang="en-US"/>
              <a:t>Client logo</a:t>
            </a:r>
            <a:endParaRPr lang="en-PH"/>
          </a:p>
        </p:txBody>
      </p:sp>
      <p:cxnSp>
        <p:nvCxnSpPr>
          <p:cNvPr id="9" name="Straight Connector 8">
            <a:extLst>
              <a:ext uri="{FF2B5EF4-FFF2-40B4-BE49-F238E27FC236}">
                <a16:creationId xmlns:a16="http://schemas.microsoft.com/office/drawing/2014/main" id="{696A807E-F41B-0A40-8069-C98B26E61B2B}"/>
              </a:ext>
            </a:extLst>
          </p:cNvPr>
          <p:cNvCxnSpPr>
            <a:cxnSpLocks/>
          </p:cNvCxnSpPr>
          <p:nvPr userDrawn="1"/>
        </p:nvCxnSpPr>
        <p:spPr>
          <a:xfrm flipV="1">
            <a:off x="2107653" y="581118"/>
            <a:ext cx="0" cy="36576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5B4F23DC-27F1-4EF6-A0F4-D95D2DFB1B92}"/>
              </a:ext>
            </a:extLst>
          </p:cNvPr>
          <p:cNvSpPr>
            <a:spLocks noGrp="1"/>
          </p:cNvSpPr>
          <p:nvPr>
            <p:ph type="pic" sz="quarter" idx="25"/>
          </p:nvPr>
        </p:nvSpPr>
        <p:spPr>
          <a:xfrm>
            <a:off x="3313477" y="0"/>
            <a:ext cx="5830523" cy="5143500"/>
          </a:xfrm>
          <a:custGeom>
            <a:avLst/>
            <a:gdLst>
              <a:gd name="connsiteX0" fmla="*/ 0 w 5830523"/>
              <a:gd name="connsiteY0" fmla="*/ 0 h 5143500"/>
              <a:gd name="connsiteX1" fmla="*/ 5830523 w 5830523"/>
              <a:gd name="connsiteY1" fmla="*/ 0 h 5143500"/>
              <a:gd name="connsiteX2" fmla="*/ 5830523 w 5830523"/>
              <a:gd name="connsiteY2" fmla="*/ 5143500 h 5143500"/>
              <a:gd name="connsiteX3" fmla="*/ 5284042 w 5830523"/>
              <a:gd name="connsiteY3" fmla="*/ 5143500 h 5143500"/>
              <a:gd name="connsiteX4" fmla="*/ 2426597 w 5830523"/>
              <a:gd name="connsiteY4" fmla="*/ 3615833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523" h="5143500">
                <a:moveTo>
                  <a:pt x="0" y="0"/>
                </a:moveTo>
                <a:lnTo>
                  <a:pt x="5830523" y="0"/>
                </a:lnTo>
                <a:lnTo>
                  <a:pt x="5830523" y="5143500"/>
                </a:lnTo>
                <a:lnTo>
                  <a:pt x="5284042" y="5143500"/>
                </a:lnTo>
                <a:cubicBezTo>
                  <a:pt x="4138418" y="5143500"/>
                  <a:pt x="3067584" y="4571000"/>
                  <a:pt x="2426597" y="3615833"/>
                </a:cubicBezTo>
                <a:close/>
              </a:path>
            </a:pathLst>
          </a:custGeom>
        </p:spPr>
        <p:txBody>
          <a:bodyPr wrap="square">
            <a:noAutofit/>
          </a:bodyPr>
          <a:lstStyle/>
          <a:p>
            <a:endParaRPr lang="en-PH"/>
          </a:p>
        </p:txBody>
      </p:sp>
    </p:spTree>
    <p:extLst>
      <p:ext uri="{BB962C8B-B14F-4D97-AF65-F5344CB8AC3E}">
        <p14:creationId xmlns:p14="http://schemas.microsoft.com/office/powerpoint/2010/main" val="91084278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8039100"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36793AF-AECD-E740-AD86-3E695F51C79D}"/>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4443911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General Slid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51F6-3796-4348-9200-19851C33D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952499" y="1238250"/>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5083968" y="1238250"/>
            <a:ext cx="3907631"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80055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Slide + Imag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4391025"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3">
            <a:extLst>
              <a:ext uri="{FF2B5EF4-FFF2-40B4-BE49-F238E27FC236}">
                <a16:creationId xmlns:a16="http://schemas.microsoft.com/office/drawing/2014/main" id="{E5EE6DD3-8FB5-E749-8C77-623733A1DB8D}"/>
              </a:ext>
            </a:extLst>
          </p:cNvPr>
          <p:cNvSpPr>
            <a:spLocks noGrp="1"/>
          </p:cNvSpPr>
          <p:nvPr>
            <p:ph type="pic" sz="quarter" idx="19"/>
          </p:nvPr>
        </p:nvSpPr>
        <p:spPr>
          <a:xfrm>
            <a:off x="5495151" y="0"/>
            <a:ext cx="3648850"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08BC3802-2F68-C541-B351-C8EF2CE38ACE}"/>
              </a:ext>
            </a:extLst>
          </p:cNvPr>
          <p:cNvSpPr>
            <a:spLocks noGrp="1"/>
          </p:cNvSpPr>
          <p:nvPr>
            <p:ph type="title"/>
          </p:nvPr>
        </p:nvSpPr>
        <p:spPr>
          <a:xfrm>
            <a:off x="952500" y="0"/>
            <a:ext cx="4405884"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024266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 Slide + Image Narrow">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14E4058-472B-AA4F-9159-B6D0A23BCB06}"/>
              </a:ext>
            </a:extLst>
          </p:cNvPr>
          <p:cNvSpPr>
            <a:spLocks noGrp="1"/>
          </p:cNvSpPr>
          <p:nvPr>
            <p:ph sz="quarter" idx="10"/>
          </p:nvPr>
        </p:nvSpPr>
        <p:spPr>
          <a:xfrm>
            <a:off x="952500" y="1238250"/>
            <a:ext cx="5287566" cy="3390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3">
            <a:extLst>
              <a:ext uri="{FF2B5EF4-FFF2-40B4-BE49-F238E27FC236}">
                <a16:creationId xmlns:a16="http://schemas.microsoft.com/office/drawing/2014/main" id="{3D559EB9-35C7-E646-8A8A-25042FCAFDEC}"/>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3" name="Title 2">
            <a:extLst>
              <a:ext uri="{FF2B5EF4-FFF2-40B4-BE49-F238E27FC236}">
                <a16:creationId xmlns:a16="http://schemas.microsoft.com/office/drawing/2014/main" id="{4FCE2865-259C-864B-8399-F7C22ADC638B}"/>
              </a:ext>
            </a:extLst>
          </p:cNvPr>
          <p:cNvSpPr>
            <a:spLocks noGrp="1"/>
          </p:cNvSpPr>
          <p:nvPr>
            <p:ph type="title"/>
          </p:nvPr>
        </p:nvSpPr>
        <p:spPr>
          <a:xfrm>
            <a:off x="952500" y="0"/>
            <a:ext cx="5301996" cy="1123950"/>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997987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 Slide 2 Conten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097844-3F37-8F4A-A618-E4DA94AFC155}"/>
              </a:ext>
            </a:extLst>
          </p:cNvPr>
          <p:cNvSpPr>
            <a:spLocks noGrp="1"/>
          </p:cNvSpPr>
          <p:nvPr>
            <p:ph sz="half" idx="1"/>
          </p:nvPr>
        </p:nvSpPr>
        <p:spPr>
          <a:xfrm>
            <a:off x="952500" y="1238250"/>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F3FAB6-E8FC-384A-B257-0F8EC4FB1D85}"/>
              </a:ext>
            </a:extLst>
          </p:cNvPr>
          <p:cNvSpPr>
            <a:spLocks noGrp="1"/>
          </p:cNvSpPr>
          <p:nvPr>
            <p:ph sz="half" idx="2"/>
          </p:nvPr>
        </p:nvSpPr>
        <p:spPr>
          <a:xfrm>
            <a:off x="3663267" y="1238250"/>
            <a:ext cx="2578276"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1B4E0533-91A7-424A-8D0C-294EEA22EE18}"/>
              </a:ext>
            </a:extLst>
          </p:cNvPr>
          <p:cNvSpPr>
            <a:spLocks noGrp="1"/>
          </p:cNvSpPr>
          <p:nvPr>
            <p:ph type="pic" sz="quarter" idx="19"/>
          </p:nvPr>
        </p:nvSpPr>
        <p:spPr>
          <a:xfrm>
            <a:off x="6374035" y="0"/>
            <a:ext cx="2769965" cy="5143500"/>
          </a:xfrm>
          <a:prstGeom prst="rect">
            <a:avLst/>
          </a:prstGeom>
          <a:effectLst/>
        </p:spPr>
        <p:txBody>
          <a:bodyPr>
            <a:normAutofit/>
          </a:bodyPr>
          <a:lstStyle>
            <a:lvl1pPr marL="0" indent="0">
              <a:buNone/>
              <a:defRPr sz="975" b="0" i="0">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p>
        </p:txBody>
      </p:sp>
      <p:sp>
        <p:nvSpPr>
          <p:cNvPr id="6" name="Title 5">
            <a:extLst>
              <a:ext uri="{FF2B5EF4-FFF2-40B4-BE49-F238E27FC236}">
                <a16:creationId xmlns:a16="http://schemas.microsoft.com/office/drawing/2014/main" id="{23E6A734-B749-B24C-BDF7-16E0EFB25F66}"/>
              </a:ext>
            </a:extLst>
          </p:cNvPr>
          <p:cNvSpPr>
            <a:spLocks noGrp="1"/>
          </p:cNvSpPr>
          <p:nvPr>
            <p:ph type="title"/>
          </p:nvPr>
        </p:nvSpPr>
        <p:spPr>
          <a:xfrm>
            <a:off x="952500" y="0"/>
            <a:ext cx="5301996" cy="1123950"/>
          </a:xfrm>
        </p:spPr>
        <p:txBody>
          <a:bodyPr/>
          <a:lstStyle/>
          <a:p>
            <a:r>
              <a:rPr lang="en-US"/>
              <a:t>Click to edit Master title style</a:t>
            </a:r>
          </a:p>
        </p:txBody>
      </p:sp>
    </p:spTree>
    <p:extLst>
      <p:ext uri="{BB962C8B-B14F-4D97-AF65-F5344CB8AC3E}">
        <p14:creationId xmlns:p14="http://schemas.microsoft.com/office/powerpoint/2010/main" val="22153959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9E1A0C9-D5CB-324C-BFC0-578A265C26A8}"/>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t="45834"/>
          <a:stretch>
            <a:fillRect/>
          </a:stretch>
        </p:blipFill>
        <p:spPr>
          <a:xfrm>
            <a:off x="-14868" y="0"/>
            <a:ext cx="829733" cy="5143500"/>
          </a:xfrm>
          <a:custGeom>
            <a:avLst/>
            <a:gdLst>
              <a:gd name="connsiteX0" fmla="*/ 0 w 829733"/>
              <a:gd name="connsiteY0" fmla="*/ 0 h 5143500"/>
              <a:gd name="connsiteX1" fmla="*/ 829733 w 829733"/>
              <a:gd name="connsiteY1" fmla="*/ 0 h 5143500"/>
              <a:gd name="connsiteX2" fmla="*/ 829733 w 829733"/>
              <a:gd name="connsiteY2" fmla="*/ 5143500 h 5143500"/>
              <a:gd name="connsiteX3" fmla="*/ 0 w 82973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29733" h="5143500">
                <a:moveTo>
                  <a:pt x="0" y="0"/>
                </a:moveTo>
                <a:lnTo>
                  <a:pt x="829733" y="0"/>
                </a:lnTo>
                <a:lnTo>
                  <a:pt x="829733" y="5143500"/>
                </a:lnTo>
                <a:lnTo>
                  <a:pt x="0" y="5143500"/>
                </a:lnTo>
                <a:close/>
              </a:path>
            </a:pathLst>
          </a:cu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173184" y="4797222"/>
            <a:ext cx="453628" cy="184666"/>
          </a:xfrm>
          <a:prstGeom prst="rect">
            <a:avLst/>
          </a:prstGeom>
          <a:noFill/>
        </p:spPr>
        <p:txBody>
          <a:bodyPr wrap="square" rtlCol="0">
            <a:spAutoFit/>
          </a:bodyPr>
          <a:lstStyle/>
          <a:p>
            <a:pPr marL="0" marR="0" lvl="0" indent="0" algn="ctr" defTabSz="685663" rtl="0" eaLnBrk="1" fontAlgn="auto" latinLnBrk="0" hangingPunct="1">
              <a:lnSpc>
                <a:spcPct val="100000"/>
              </a:lnSpc>
              <a:spcBef>
                <a:spcPts val="0"/>
              </a:spcBef>
              <a:spcAft>
                <a:spcPts val="0"/>
              </a:spcAft>
              <a:buClrTx/>
              <a:buSzTx/>
              <a:buFontTx/>
              <a:buNone/>
              <a:tabLst/>
              <a:defRPr/>
            </a:pPr>
            <a:fld id="{BBF673B1-3092-44ED-86E9-FE11F35C7E7C}" type="slidenum">
              <a:rPr lang="en-US" sz="600" b="0" smtClean="0">
                <a:solidFill>
                  <a:schemeClr val="bg1"/>
                </a:solidFill>
              </a:rPr>
              <a:pPr marL="0" marR="0" lvl="0" indent="0" algn="ctr" defTabSz="685663" rtl="0" eaLnBrk="1" fontAlgn="auto" latinLnBrk="0" hangingPunct="1">
                <a:lnSpc>
                  <a:spcPct val="100000"/>
                </a:lnSpc>
                <a:spcBef>
                  <a:spcPts val="0"/>
                </a:spcBef>
                <a:spcAft>
                  <a:spcPts val="0"/>
                </a:spcAft>
                <a:buClrTx/>
                <a:buSzTx/>
                <a:buFontTx/>
                <a:buNone/>
                <a:tabLst/>
                <a:defRPr/>
              </a:pPr>
              <a:t>‹#›</a:t>
            </a:fld>
            <a:endParaRPr lang="en-US" sz="600" b="0">
              <a:solidFill>
                <a:schemeClr val="bg1"/>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76424" y="4202628"/>
            <a:ext cx="447147" cy="410496"/>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52501" y="4797222"/>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accent3"/>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952500" y="0"/>
            <a:ext cx="8039100" cy="1123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952500" y="1238250"/>
            <a:ext cx="80391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011390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914400" rtl="0" eaLnBrk="1" latinLnBrk="0" hangingPunct="1">
        <a:lnSpc>
          <a:spcPct val="90000"/>
        </a:lnSpc>
        <a:spcBef>
          <a:spcPct val="0"/>
        </a:spcBef>
        <a:buNone/>
        <a:defRPr sz="225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30" kern="1200">
          <a:solidFill>
            <a:schemeClr val="tx1"/>
          </a:solidFill>
          <a:latin typeface="Arial" panose="020B0604020202020204" pitchFamily="34" charset="0"/>
          <a:ea typeface="+mn-ea"/>
          <a:cs typeface="Arial" panose="020B0604020202020204" pitchFamily="34" charset="0"/>
        </a:defRPr>
      </a:lvl1pPr>
      <a:lvl2pPr marL="458788" indent="-227013"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3pPr>
      <a:lvl4pPr marL="9159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144588" indent="-228600" algn="l" defTabSz="914400" rtl="0" eaLnBrk="1" latinLnBrk="0" hangingPunct="1">
        <a:lnSpc>
          <a:spcPct val="90000"/>
        </a:lnSpc>
        <a:spcBef>
          <a:spcPts val="500"/>
        </a:spcBef>
        <a:buFont typeface="Arial" panose="020B0604020202020204" pitchFamily="34" charset="0"/>
        <a:buChar char="•"/>
        <a:tabLst/>
        <a:defRPr sz="15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600">
          <p15:clr>
            <a:srgbClr val="F26B43"/>
          </p15:clr>
        </p15:guide>
        <p15:guide id="4" pos="5664">
          <p15:clr>
            <a:srgbClr val="F26B43"/>
          </p15:clr>
        </p15:guide>
        <p15:guide id="5" orient="horz" pos="2916">
          <p15:clr>
            <a:srgbClr val="F26B43"/>
          </p15:clr>
        </p15:guide>
        <p15:guide id="6" orient="horz" pos="31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le Placeholder 6">
            <a:extLst>
              <a:ext uri="{FF2B5EF4-FFF2-40B4-BE49-F238E27FC236}">
                <a16:creationId xmlns:a16="http://schemas.microsoft.com/office/drawing/2014/main" id="{B9415D37-07FF-644D-8C70-33FBDB04F391}"/>
              </a:ext>
            </a:extLst>
          </p:cNvPr>
          <p:cNvSpPr>
            <a:spLocks noGrp="1"/>
          </p:cNvSpPr>
          <p:nvPr>
            <p:ph type="title"/>
          </p:nvPr>
        </p:nvSpPr>
        <p:spPr>
          <a:xfrm>
            <a:off x="628650" y="1063690"/>
            <a:ext cx="3266017" cy="3016120"/>
          </a:xfrm>
          <a:prstGeom prst="rect">
            <a:avLst/>
          </a:prstGeom>
        </p:spPr>
        <p:txBody>
          <a:bodyPr vert="horz" lIns="91440" tIns="45720" rIns="91440" bIns="45720" rtlCol="0" anchor="ctr">
            <a:noAutofit/>
          </a:bodyPr>
          <a:lstStyle/>
          <a:p>
            <a:r>
              <a:rPr lang="en-US"/>
              <a:t>Click to edit Master title style</a:t>
            </a:r>
          </a:p>
        </p:txBody>
      </p:sp>
      <p:sp>
        <p:nvSpPr>
          <p:cNvPr id="6" name="TextBox 5">
            <a:extLst>
              <a:ext uri="{FF2B5EF4-FFF2-40B4-BE49-F238E27FC236}">
                <a16:creationId xmlns:a16="http://schemas.microsoft.com/office/drawing/2014/main" id="{72F6157B-57CD-2A4A-AF25-F4779D5AD7D4}"/>
              </a:ext>
            </a:extLst>
          </p:cNvPr>
          <p:cNvSpPr txBox="1"/>
          <p:nvPr userDrawn="1"/>
        </p:nvSpPr>
        <p:spPr>
          <a:xfrm>
            <a:off x="628650" y="4797222"/>
            <a:ext cx="2952442" cy="184666"/>
          </a:xfrm>
          <a:prstGeom prst="rect">
            <a:avLst/>
          </a:prstGeom>
          <a:noFill/>
        </p:spPr>
        <p:txBody>
          <a:bodyPr wrap="square" rtlCol="0">
            <a:spAutoFit/>
          </a:bodyPr>
          <a:lstStyle/>
          <a:p>
            <a:pPr>
              <a:defRPr/>
            </a:pPr>
            <a:r>
              <a:rPr lang="en-US" sz="600">
                <a:solidFill>
                  <a:schemeClr val="bg1"/>
                </a:solidFill>
                <a:latin typeface="Arial" panose="020B0604020202020204"/>
              </a:rPr>
              <a:t>Classification: Restricted</a:t>
            </a:r>
          </a:p>
        </p:txBody>
      </p:sp>
    </p:spTree>
    <p:extLst>
      <p:ext uri="{BB962C8B-B14F-4D97-AF65-F5344CB8AC3E}">
        <p14:creationId xmlns:p14="http://schemas.microsoft.com/office/powerpoint/2010/main" val="3623565681"/>
      </p:ext>
    </p:extLst>
  </p:cSld>
  <p:clrMap bg1="lt1" tx1="dk1" bg2="lt2" tx2="dk2" accent1="accent1" accent2="accent2" accent3="accent3" accent4="accent4" accent5="accent5" accent6="accent6" hlink="hlink" folHlink="folHlink"/>
  <p:sldLayoutIdLst>
    <p:sldLayoutId id="2147484060" r:id="rId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250" b="0"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7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2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28.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image" Target="../media/image18.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8.xml"/><Relationship Id="rId7" Type="http://schemas.openxmlformats.org/officeDocument/2006/relationships/image" Target="../media/image21.jpe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5.xml"/><Relationship Id="rId7" Type="http://schemas.openxmlformats.org/officeDocument/2006/relationships/image" Target="../media/image2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5F98-77B5-4BEE-BCEF-4376023CC206}"/>
              </a:ext>
            </a:extLst>
          </p:cNvPr>
          <p:cNvSpPr>
            <a:spLocks noGrp="1"/>
          </p:cNvSpPr>
          <p:nvPr>
            <p:ph type="title"/>
          </p:nvPr>
        </p:nvSpPr>
        <p:spPr>
          <a:xfrm>
            <a:off x="475930" y="1527997"/>
            <a:ext cx="3638550" cy="1107547"/>
          </a:xfrm>
        </p:spPr>
        <p:txBody>
          <a:bodyPr/>
          <a:lstStyle/>
          <a:p>
            <a:r>
              <a:rPr lang="en-US" sz="1730" dirty="0"/>
              <a:t>It’s Time to Enroll</a:t>
            </a:r>
            <a:br>
              <a:rPr lang="en-US" sz="2800" dirty="0"/>
            </a:br>
            <a:r>
              <a:rPr lang="en-US" sz="2800" dirty="0"/>
              <a:t>Get to Know Your </a:t>
            </a:r>
            <a:br>
              <a:rPr lang="en-US" sz="2800" dirty="0"/>
            </a:br>
            <a:r>
              <a:rPr lang="en-US" sz="2800" dirty="0"/>
              <a:t>VSP Vision Benefits.</a:t>
            </a:r>
            <a:endParaRPr lang="en-PH" sz="2800" dirty="0"/>
          </a:p>
        </p:txBody>
      </p:sp>
      <p:sp>
        <p:nvSpPr>
          <p:cNvPr id="3" name="Content Placeholder 2">
            <a:extLst>
              <a:ext uri="{FF2B5EF4-FFF2-40B4-BE49-F238E27FC236}">
                <a16:creationId xmlns:a16="http://schemas.microsoft.com/office/drawing/2014/main" id="{406F0AB9-7DA7-41BF-8A10-1C8A1A5B048D}"/>
              </a:ext>
            </a:extLst>
          </p:cNvPr>
          <p:cNvSpPr>
            <a:spLocks noGrp="1"/>
          </p:cNvSpPr>
          <p:nvPr>
            <p:ph sz="quarter" idx="12"/>
          </p:nvPr>
        </p:nvSpPr>
        <p:spPr>
          <a:xfrm>
            <a:off x="479105" y="3468650"/>
            <a:ext cx="3932238" cy="781496"/>
          </a:xfrm>
        </p:spPr>
        <p:txBody>
          <a:bodyPr/>
          <a:lstStyle/>
          <a:p>
            <a:r>
              <a:rPr lang="en-US" sz="1350" dirty="0"/>
              <a:t>Segal Group</a:t>
            </a:r>
          </a:p>
          <a:p>
            <a:r>
              <a:rPr lang="en-US" sz="1350" dirty="0"/>
              <a:t>Open Enrollment is Oct. 25 – Nov. 8, 2023 </a:t>
            </a:r>
            <a:br>
              <a:rPr lang="en-US" sz="1350" dirty="0"/>
            </a:br>
            <a:r>
              <a:rPr lang="en-US" sz="1350" dirty="0"/>
              <a:t>Effective January 1, 2024</a:t>
            </a:r>
          </a:p>
        </p:txBody>
      </p:sp>
      <p:pic>
        <p:nvPicPr>
          <p:cNvPr id="8" name="Picture Placeholder 7">
            <a:extLst>
              <a:ext uri="{FF2B5EF4-FFF2-40B4-BE49-F238E27FC236}">
                <a16:creationId xmlns:a16="http://schemas.microsoft.com/office/drawing/2014/main" id="{0B961F85-80EB-23F6-A8BA-0941DC03F179}"/>
              </a:ext>
            </a:extLst>
          </p:cNvPr>
          <p:cNvPicPr>
            <a:picLocks noGrp="1" noChangeAspect="1"/>
          </p:cNvPicPr>
          <p:nvPr>
            <p:ph type="pic" sz="quarter" idx="25"/>
          </p:nvPr>
        </p:nvPicPr>
        <p:blipFill rotWithShape="1">
          <a:blip r:embed="rId5">
            <a:extLst>
              <a:ext uri="{28A0092B-C50C-407E-A947-70E740481C1C}">
                <a14:useLocalDpi xmlns:a14="http://schemas.microsoft.com/office/drawing/2010/main" val="0"/>
              </a:ext>
            </a:extLst>
          </a:blip>
          <a:srcRect l="3183" t="15368" r="38606" b="7642"/>
          <a:stretch/>
        </p:blipFill>
        <p:spPr>
          <a:xfrm>
            <a:off x="3313478" y="0"/>
            <a:ext cx="5830523" cy="5143500"/>
          </a:xfrm>
        </p:spPr>
      </p:pic>
      <p:pic>
        <p:nvPicPr>
          <p:cNvPr id="4" name="Slide 4">
            <a:hlinkClick r:id="" action="ppaction://media"/>
            <a:extLst>
              <a:ext uri="{FF2B5EF4-FFF2-40B4-BE49-F238E27FC236}">
                <a16:creationId xmlns:a16="http://schemas.microsoft.com/office/drawing/2014/main" id="{73D3B563-EE7B-46E1-8C92-98B81C7139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391" y="2155268"/>
            <a:ext cx="609600" cy="609600"/>
          </a:xfrm>
          <a:prstGeom prst="rect">
            <a:avLst/>
          </a:prstGeom>
        </p:spPr>
      </p:pic>
      <p:pic>
        <p:nvPicPr>
          <p:cNvPr id="5" name="Picture Placeholder 7">
            <a:extLst>
              <a:ext uri="{FF2B5EF4-FFF2-40B4-BE49-F238E27FC236}">
                <a16:creationId xmlns:a16="http://schemas.microsoft.com/office/drawing/2014/main" id="{F5C8FCD0-9CAC-18AE-D762-0CA1C085BB8F}"/>
              </a:ext>
            </a:extLst>
          </p:cNvPr>
          <p:cNvPicPr>
            <a:picLocks noGrp="1" noChangeAspect="1"/>
          </p:cNvPicPr>
          <p:nvPr>
            <p:ph type="pic" sz="quarter" idx="24"/>
          </p:nvPr>
        </p:nvPicPr>
        <p:blipFill>
          <a:blip r:embed="rId7"/>
          <a:srcRect t="13395" b="13395"/>
          <a:stretch>
            <a:fillRect/>
          </a:stretch>
        </p:blipFill>
        <p:spPr>
          <a:xfrm>
            <a:off x="2355850" y="581025"/>
            <a:ext cx="957263" cy="365125"/>
          </a:xfrm>
          <a:prstGeom prst="rect">
            <a:avLst/>
          </a:prstGeom>
        </p:spPr>
      </p:pic>
    </p:spTree>
    <p:extLst>
      <p:ext uri="{BB962C8B-B14F-4D97-AF65-F5344CB8AC3E}">
        <p14:creationId xmlns:p14="http://schemas.microsoft.com/office/powerpoint/2010/main" val="3038348008"/>
      </p:ext>
    </p:extLst>
  </p:cSld>
  <p:clrMapOvr>
    <a:masterClrMapping/>
  </p:clrMapOvr>
  <mc:AlternateContent xmlns:mc="http://schemas.openxmlformats.org/markup-compatibility/2006" xmlns:p14="http://schemas.microsoft.com/office/powerpoint/2010/main">
    <mc:Choice Requires="p14">
      <p:transition p14:dur="10" advClick="0" advTm="14100"/>
    </mc:Choice>
    <mc:Fallback xmlns="">
      <p:transition advClick="0" advTm="14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with a computer&#10;&#10;Description automatically generated with low confidence">
            <a:extLst>
              <a:ext uri="{FF2B5EF4-FFF2-40B4-BE49-F238E27FC236}">
                <a16:creationId xmlns:a16="http://schemas.microsoft.com/office/drawing/2014/main" id="{890D0D9C-C91D-4AEF-9A1D-DEC8944627EA}"/>
              </a:ext>
            </a:extLst>
          </p:cNvPr>
          <p:cNvPicPr>
            <a:picLocks noChangeAspect="1"/>
          </p:cNvPicPr>
          <p:nvPr/>
        </p:nvPicPr>
        <p:blipFill rotWithShape="1">
          <a:blip r:embed="rId5">
            <a:extLst>
              <a:ext uri="{28A0092B-C50C-407E-A947-70E740481C1C}">
                <a14:useLocalDpi xmlns:a14="http://schemas.microsoft.com/office/drawing/2010/main"/>
              </a:ext>
            </a:extLst>
          </a:blip>
          <a:srcRect l="39178" t="-69" r="2936" b="69"/>
          <a:stretch/>
        </p:blipFill>
        <p:spPr>
          <a:xfrm>
            <a:off x="6385005" y="-6453"/>
            <a:ext cx="2776383" cy="5160917"/>
          </a:xfrm>
          <a:prstGeom prst="rect">
            <a:avLst/>
          </a:prstGeom>
        </p:spPr>
      </p:pic>
      <p:sp>
        <p:nvSpPr>
          <p:cNvPr id="6" name="Content Placeholder 5">
            <a:extLst>
              <a:ext uri="{FF2B5EF4-FFF2-40B4-BE49-F238E27FC236}">
                <a16:creationId xmlns:a16="http://schemas.microsoft.com/office/drawing/2014/main" id="{7C62AE47-B389-44F9-B540-F8A523593ADA}"/>
              </a:ext>
            </a:extLst>
          </p:cNvPr>
          <p:cNvSpPr>
            <a:spLocks noGrp="1"/>
          </p:cNvSpPr>
          <p:nvPr>
            <p:ph sz="quarter" idx="10"/>
          </p:nvPr>
        </p:nvSpPr>
        <p:spPr/>
        <p:txBody>
          <a:bodyPr/>
          <a:lstStyle/>
          <a:p>
            <a:pPr marL="0" indent="0">
              <a:lnSpc>
                <a:spcPct val="100000"/>
              </a:lnSpc>
              <a:buNone/>
            </a:pPr>
            <a:r>
              <a:rPr lang="en-US">
                <a:solidFill>
                  <a:schemeClr val="accent1"/>
                </a:solidFill>
                <a:latin typeface="Arial" charset="0"/>
                <a:ea typeface="ＭＳ Ｐゴシック" charset="0"/>
              </a:rPr>
              <a:t>Once you’re enrolled…</a:t>
            </a:r>
            <a:br>
              <a:rPr lang="en-US" sz="1350" b="1">
                <a:latin typeface="Arial" charset="0"/>
                <a:ea typeface="ＭＳ Ｐゴシック" charset="0"/>
              </a:rPr>
            </a:br>
            <a:endParaRPr lang="en-US" sz="1350" b="1">
              <a:latin typeface="Arial" charset="0"/>
              <a:ea typeface="ＭＳ Ｐゴシック" charset="0"/>
            </a:endParaRPr>
          </a:p>
          <a:p>
            <a:pPr>
              <a:lnSpc>
                <a:spcPct val="100000"/>
              </a:lnSpc>
              <a:spcBef>
                <a:spcPts val="450"/>
              </a:spcBef>
              <a:defRPr/>
            </a:pPr>
            <a:r>
              <a:rPr lang="en-US" sz="1350">
                <a:latin typeface="Arial" charset="0"/>
                <a:ea typeface="ＭＳ Ｐゴシック" charset="0"/>
                <a:cs typeface="ＭＳ Ｐゴシック" charset="0"/>
              </a:rPr>
              <a:t>Create an account at </a:t>
            </a:r>
            <a:r>
              <a:rPr lang="en-US" sz="1350" b="1">
                <a:latin typeface="Arial" charset="0"/>
                <a:ea typeface="ＭＳ Ｐゴシック" charset="0"/>
                <a:cs typeface="ＭＳ Ｐゴシック" charset="0"/>
              </a:rPr>
              <a:t>vsp.com</a:t>
            </a:r>
            <a:r>
              <a:rPr lang="en-US" sz="1350">
                <a:latin typeface="Arial" charset="0"/>
                <a:ea typeface="ＭＳ Ｐゴシック" charset="0"/>
                <a:cs typeface="ＭＳ Ｐゴシック" charset="0"/>
              </a:rPr>
              <a:t> and</a:t>
            </a:r>
            <a:r>
              <a:rPr lang="en-US" sz="1350">
                <a:latin typeface="Arial" charset="0"/>
                <a:ea typeface="ＭＳ Ｐゴシック" charset="0"/>
                <a:cs typeface="Arial" charset="0"/>
              </a:rPr>
              <a:t> </a:t>
            </a:r>
            <a:r>
              <a:rPr lang="en-US" altLang="ja-JP" sz="1350">
                <a:latin typeface="Arial" charset="0"/>
                <a:ea typeface="ＭＳ Ｐゴシック" charset="0"/>
                <a:cs typeface="Arial" charset="0"/>
              </a:rPr>
              <a:t>review your personalized benefit information. </a:t>
            </a:r>
          </a:p>
          <a:p>
            <a:pPr>
              <a:lnSpc>
                <a:spcPct val="100000"/>
              </a:lnSpc>
              <a:spcBef>
                <a:spcPts val="450"/>
              </a:spcBef>
              <a:defRPr/>
            </a:pPr>
            <a:r>
              <a:rPr lang="en-US" sz="1350">
                <a:latin typeface="Arial" charset="0"/>
                <a:ea typeface="ＭＳ Ｐゴシック" charset="0"/>
                <a:cs typeface="Arial" charset="0"/>
              </a:rPr>
              <a:t>You can find a VSP in-network doctor by visiting </a:t>
            </a:r>
            <a:r>
              <a:rPr lang="en-US" sz="1350" b="1">
                <a:latin typeface="Arial" charset="0"/>
                <a:ea typeface="ＭＳ Ｐゴシック" charset="0"/>
                <a:cs typeface="Arial" charset="0"/>
              </a:rPr>
              <a:t>vsp.com </a:t>
            </a:r>
            <a:r>
              <a:rPr lang="en-US" sz="1350">
                <a:latin typeface="Arial" charset="0"/>
                <a:ea typeface="ＭＳ Ｐゴシック" charset="0"/>
                <a:cs typeface="Arial" charset="0"/>
              </a:rPr>
              <a:t>or </a:t>
            </a:r>
            <a:br>
              <a:rPr lang="en-US" sz="1350">
                <a:latin typeface="Arial" charset="0"/>
                <a:ea typeface="ＭＳ Ｐゴシック" charset="0"/>
                <a:cs typeface="Arial" charset="0"/>
              </a:rPr>
            </a:br>
            <a:r>
              <a:rPr lang="en-US" sz="1350">
                <a:latin typeface="Arial" charset="0"/>
                <a:ea typeface="ＭＳ Ｐゴシック" charset="0"/>
                <a:cs typeface="Arial" charset="0"/>
              </a:rPr>
              <a:t>calling </a:t>
            </a:r>
            <a:r>
              <a:rPr lang="en-US" sz="1350" b="1">
                <a:latin typeface="Arial" charset="0"/>
                <a:ea typeface="ＭＳ Ｐゴシック" charset="0"/>
                <a:cs typeface="Arial" charset="0"/>
              </a:rPr>
              <a:t>800.877.7195.</a:t>
            </a:r>
            <a:endParaRPr lang="en-US" altLang="ja-JP" sz="1350">
              <a:latin typeface="Arial" charset="0"/>
              <a:ea typeface="ＭＳ Ｐゴシック" charset="0"/>
              <a:cs typeface="Arial" charset="0"/>
            </a:endParaRPr>
          </a:p>
          <a:p>
            <a:pPr>
              <a:lnSpc>
                <a:spcPct val="100000"/>
              </a:lnSpc>
              <a:spcBef>
                <a:spcPts val="450"/>
              </a:spcBef>
              <a:defRPr/>
            </a:pPr>
            <a:r>
              <a:rPr lang="en-US" sz="1350">
                <a:latin typeface="Arial" charset="0"/>
                <a:ea typeface="ＭＳ Ｐゴシック" charset="0"/>
                <a:cs typeface="Arial" charset="0"/>
              </a:rPr>
              <a:t>At your appointment, simply tell them you have VSP. No ID card needed—and we’ll take care of the rest! There are no claim forms to fill out when you see a VSP network doctor. </a:t>
            </a:r>
          </a:p>
          <a:p>
            <a:pPr marL="0" indent="0">
              <a:lnSpc>
                <a:spcPct val="100000"/>
              </a:lnSpc>
              <a:buNone/>
            </a:pPr>
            <a:endParaRPr lang="en-PH"/>
          </a:p>
        </p:txBody>
      </p:sp>
      <p:sp>
        <p:nvSpPr>
          <p:cNvPr id="2" name="Picture Placeholder 1">
            <a:extLst>
              <a:ext uri="{FF2B5EF4-FFF2-40B4-BE49-F238E27FC236}">
                <a16:creationId xmlns:a16="http://schemas.microsoft.com/office/drawing/2014/main" id="{4F20C699-EEB4-975B-FF8A-17F81B0FF376}"/>
              </a:ext>
            </a:extLst>
          </p:cNvPr>
          <p:cNvSpPr>
            <a:spLocks noGrp="1"/>
          </p:cNvSpPr>
          <p:nvPr>
            <p:ph type="pic" sz="quarter" idx="19"/>
          </p:nvPr>
        </p:nvSpPr>
        <p:spPr/>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a:t>Using Your Benefit is Easy</a:t>
            </a:r>
            <a:endParaRPr lang="en-PH"/>
          </a:p>
        </p:txBody>
      </p:sp>
      <p:pic>
        <p:nvPicPr>
          <p:cNvPr id="4" name="Slide 19">
            <a:hlinkClick r:id="" action="ppaction://media"/>
            <a:extLst>
              <a:ext uri="{FF2B5EF4-FFF2-40B4-BE49-F238E27FC236}">
                <a16:creationId xmlns:a16="http://schemas.microsoft.com/office/drawing/2014/main" id="{371CA498-4C25-442A-8395-0882F174F6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0" y="1758950"/>
            <a:ext cx="406400" cy="406400"/>
          </a:xfrm>
          <a:prstGeom prst="rect">
            <a:avLst/>
          </a:prstGeom>
        </p:spPr>
      </p:pic>
    </p:spTree>
    <p:extLst>
      <p:ext uri="{BB962C8B-B14F-4D97-AF65-F5344CB8AC3E}">
        <p14:creationId xmlns:p14="http://schemas.microsoft.com/office/powerpoint/2010/main" val="890721767"/>
      </p:ext>
    </p:extLst>
  </p:cSld>
  <p:clrMapOvr>
    <a:masterClrMapping/>
  </p:clrMapOvr>
  <mc:AlternateContent xmlns:mc="http://schemas.openxmlformats.org/markup-compatibility/2006" xmlns:p14="http://schemas.microsoft.com/office/powerpoint/2010/main">
    <mc:Choice Requires="p14">
      <p:transition p14:dur="10" advClick="0" advTm="29300">
        <p:fade/>
      </p:transition>
    </mc:Choice>
    <mc:Fallback xmlns="">
      <p:transition advClick="0" advTm="29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F0249C5-550F-3D48-92C8-52F9465B535B}"/>
              </a:ext>
            </a:extLst>
          </p:cNvPr>
          <p:cNvSpPr>
            <a:spLocks noGrp="1"/>
          </p:cNvSpPr>
          <p:nvPr>
            <p:ph sz="quarter" idx="10"/>
          </p:nvPr>
        </p:nvSpPr>
        <p:spPr/>
        <p:txBody>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indent="0">
              <a:buNone/>
            </a:pPr>
            <a:r>
              <a:rPr lang="en-US"/>
              <a:t>Here’s what’s covered:</a:t>
            </a:r>
          </a:p>
          <a:p>
            <a:pPr marL="285750" indent="-285750"/>
            <a:r>
              <a:rPr lang="en-US"/>
              <a:t>Fully covered retinal imaging for members with diabetes</a:t>
            </a:r>
            <a:br>
              <a:rPr lang="en-US"/>
            </a:br>
            <a:r>
              <a:rPr lang="en-US"/>
              <a:t>who do not have diabetic eye disease.</a:t>
            </a:r>
          </a:p>
          <a:p>
            <a:pPr marL="285750" indent="-285750"/>
            <a:r>
              <a:rPr lang="en-US"/>
              <a:t>Exams and services to treat immediate issues like pink eye </a:t>
            </a:r>
            <a:br>
              <a:rPr lang="en-US"/>
            </a:br>
            <a:r>
              <a:rPr lang="en-US"/>
              <a:t>and sudden changes in vision.</a:t>
            </a:r>
          </a:p>
          <a:p>
            <a:pPr marL="285750" indent="-285750"/>
            <a:r>
              <a:rPr lang="en-US"/>
              <a:t>Treatment options to monitor ongoing conditions such as </a:t>
            </a:r>
            <a:br>
              <a:rPr lang="en-US"/>
            </a:br>
            <a:r>
              <a:rPr lang="en-US"/>
              <a:t>dry eye, diabetic eye disease, glaucoma, and more.</a:t>
            </a:r>
          </a:p>
          <a:p>
            <a:pPr indent="0">
              <a:buNone/>
            </a:pPr>
            <a:r>
              <a:rPr lang="en-US"/>
              <a:t>This coverage is supplementary and in most cases your health insurance will be billed first. You may be able to coordinate with your VSP benefits in order to help reduce out-of-pocket costs. If your VSP network doctor doesn’t participate with your medical insurance plan, VSP has you covered with only the cost of your copay.</a:t>
            </a:r>
            <a:r>
              <a:rPr lang="en-US" baseline="30000"/>
              <a:t>*</a:t>
            </a:r>
            <a:br>
              <a:rPr lang="en-US"/>
            </a:br>
            <a:endParaRPr lang="en-US"/>
          </a:p>
          <a:p>
            <a:pPr indent="0">
              <a:buNone/>
            </a:pPr>
            <a:endParaRPr lang="en-US"/>
          </a:p>
          <a:p>
            <a:pPr lvl="0" indent="0">
              <a:buNone/>
            </a:pPr>
            <a:endParaRPr lang="en-US"/>
          </a:p>
          <a:p>
            <a:pPr lvl="0" indent="0">
              <a:buNone/>
            </a:pPr>
            <a:endParaRPr lang="en-US"/>
          </a:p>
          <a:p>
            <a:pPr lvl="0" indent="0">
              <a:buNone/>
            </a:pPr>
            <a:endParaRPr lang="en-US"/>
          </a:p>
        </p:txBody>
      </p:sp>
      <p:pic>
        <p:nvPicPr>
          <p:cNvPr id="8" name="Picture Placeholder 7">
            <a:extLst>
              <a:ext uri="{FF2B5EF4-FFF2-40B4-BE49-F238E27FC236}">
                <a16:creationId xmlns:a16="http://schemas.microsoft.com/office/drawing/2014/main" id="{548E0B91-2956-1B45-A0CB-EE2455F5AF80}"/>
              </a:ext>
            </a:extLst>
          </p:cNvPr>
          <p:cNvPicPr>
            <a:picLocks noGrp="1" noChangeAspect="1"/>
          </p:cNvPicPr>
          <p:nvPr>
            <p:ph type="pic" sz="quarter" idx="19"/>
          </p:nvPr>
        </p:nvPicPr>
        <p:blipFill rotWithShape="1">
          <a:blip r:embed="rId5"/>
          <a:srcRect t="152" b="152"/>
          <a:stretch/>
        </p:blipFill>
        <p:spPr/>
      </p:pic>
      <p:sp>
        <p:nvSpPr>
          <p:cNvPr id="11" name="Title 10">
            <a:extLst>
              <a:ext uri="{FF2B5EF4-FFF2-40B4-BE49-F238E27FC236}">
                <a16:creationId xmlns:a16="http://schemas.microsoft.com/office/drawing/2014/main" id="{E35CE213-9D2F-1142-87F3-72ED3632F46E}"/>
              </a:ext>
            </a:extLst>
          </p:cNvPr>
          <p:cNvSpPr>
            <a:spLocks noGrp="1"/>
          </p:cNvSpPr>
          <p:nvPr>
            <p:ph type="title"/>
          </p:nvPr>
        </p:nvSpPr>
        <p:spPr/>
        <p:txBody>
          <a:bodyPr/>
          <a:lstStyle/>
          <a:p>
            <a:r>
              <a:rPr lang="en-US"/>
              <a:t>Essential Medical Eye Care</a:t>
            </a:r>
          </a:p>
        </p:txBody>
      </p:sp>
      <p:sp>
        <p:nvSpPr>
          <p:cNvPr id="7" name="Rectangle 6">
            <a:extLst>
              <a:ext uri="{FF2B5EF4-FFF2-40B4-BE49-F238E27FC236}">
                <a16:creationId xmlns:a16="http://schemas.microsoft.com/office/drawing/2014/main" id="{683D6E62-0414-B14F-8525-EBF2CBDF1F4C}"/>
              </a:ext>
            </a:extLst>
          </p:cNvPr>
          <p:cNvSpPr/>
          <p:nvPr/>
        </p:nvSpPr>
        <p:spPr>
          <a:xfrm>
            <a:off x="3937000" y="4739564"/>
            <a:ext cx="2377266" cy="253916"/>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lvl="0" algn="r" defTabSz="171450">
              <a:defRPr/>
            </a:pPr>
            <a:r>
              <a:rPr lang="en-US" sz="525" b="1">
                <a:solidFill>
                  <a:srgbClr val="000000"/>
                </a:solidFill>
                <a:latin typeface="Arial" panose="020B0604020202020204" pitchFamily="34" charset="0"/>
                <a:cs typeface="Arial" panose="020B0604020202020204" pitchFamily="34" charset="0"/>
              </a:rPr>
              <a:t>*</a:t>
            </a:r>
            <a:r>
              <a:rPr lang="en-US" sz="525">
                <a:solidFill>
                  <a:srgbClr val="000000"/>
                </a:solidFill>
                <a:latin typeface="Arial" panose="020B0604020202020204" pitchFamily="34" charset="0"/>
                <a:cs typeface="Arial" panose="020B0604020202020204" pitchFamily="34" charset="0"/>
              </a:rPr>
              <a:t>$20 standard copay for medical exams. Other covered services are covered-in-full, including retinal screening for members with diabetes.</a:t>
            </a:r>
            <a:endParaRPr kumimoji="0" lang="en-US" sz="525"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 name="Slide 23">
            <a:hlinkClick r:id="" action="ppaction://media"/>
            <a:extLst>
              <a:ext uri="{FF2B5EF4-FFF2-40B4-BE49-F238E27FC236}">
                <a16:creationId xmlns:a16="http://schemas.microsoft.com/office/drawing/2014/main" id="{22A8A7B5-B2AA-408E-A5D0-FD98DDF0A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9267" y="2004484"/>
            <a:ext cx="406400" cy="406400"/>
          </a:xfrm>
          <a:prstGeom prst="rect">
            <a:avLst/>
          </a:prstGeom>
        </p:spPr>
      </p:pic>
    </p:spTree>
    <p:extLst>
      <p:ext uri="{BB962C8B-B14F-4D97-AF65-F5344CB8AC3E}">
        <p14:creationId xmlns:p14="http://schemas.microsoft.com/office/powerpoint/2010/main" val="1231355021"/>
      </p:ext>
    </p:extLst>
  </p:cSld>
  <p:clrMapOvr>
    <a:masterClrMapping/>
  </p:clrMapOvr>
  <mc:AlternateContent xmlns:mc="http://schemas.openxmlformats.org/markup-compatibility/2006" xmlns:p14="http://schemas.microsoft.com/office/powerpoint/2010/main">
    <mc:Choice Requires="p14">
      <p:transition p14:dur="10" advClick="0" advTm="37500">
        <p:fade/>
      </p:transition>
    </mc:Choice>
    <mc:Fallback xmlns="">
      <p:transition advClick="0" advTm="3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nature, sunset&#10;&#10;Description automatically generated">
            <a:extLst>
              <a:ext uri="{FF2B5EF4-FFF2-40B4-BE49-F238E27FC236}">
                <a16:creationId xmlns:a16="http://schemas.microsoft.com/office/drawing/2014/main" id="{E10998DC-8A82-4D5D-85A3-ABFEC27C5E1B}"/>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t="335" b="335"/>
          <a:stretch/>
        </p:blipFill>
        <p:spPr/>
      </p:pic>
      <p:grpSp>
        <p:nvGrpSpPr>
          <p:cNvPr id="18" name="Group 17">
            <a:extLst>
              <a:ext uri="{FF2B5EF4-FFF2-40B4-BE49-F238E27FC236}">
                <a16:creationId xmlns:a16="http://schemas.microsoft.com/office/drawing/2014/main" id="{20F1EC6D-56F1-2444-9D2D-9B3BE71E6A33}"/>
              </a:ext>
            </a:extLst>
          </p:cNvPr>
          <p:cNvGrpSpPr/>
          <p:nvPr/>
        </p:nvGrpSpPr>
        <p:grpSpPr>
          <a:xfrm>
            <a:off x="952501" y="615988"/>
            <a:ext cx="6485721" cy="3494368"/>
            <a:chOff x="-7432512" y="12714647"/>
            <a:chExt cx="12086701" cy="7413579"/>
          </a:xfrm>
        </p:grpSpPr>
        <p:sp>
          <p:nvSpPr>
            <p:cNvPr id="20" name="Rectangle 19">
              <a:extLst>
                <a:ext uri="{FF2B5EF4-FFF2-40B4-BE49-F238E27FC236}">
                  <a16:creationId xmlns:a16="http://schemas.microsoft.com/office/drawing/2014/main" id="{9BB0AC92-47D1-CF45-9EF8-7953E3C131AC}"/>
                </a:ext>
              </a:extLst>
            </p:cNvPr>
            <p:cNvSpPr/>
            <p:nvPr/>
          </p:nvSpPr>
          <p:spPr>
            <a:xfrm>
              <a:off x="-7432512" y="12714647"/>
              <a:ext cx="8980932" cy="3460754"/>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US" sz="3600" dirty="0">
                  <a:solidFill>
                    <a:srgbClr val="3A60FF"/>
                  </a:solidFill>
                  <a:latin typeface="Arial" panose="020B0604020202020204" pitchFamily="34" charset="0"/>
                  <a:cs typeface="Arial" panose="020B0604020202020204" pitchFamily="34" charset="0"/>
                </a:rPr>
                <a:t>Enroll Today!</a:t>
              </a:r>
            </a:p>
            <a:p>
              <a:endParaRPr lang="en-US" sz="2800" dirty="0">
                <a:highlight>
                  <a:srgbClr val="FFFF00"/>
                </a:highlight>
                <a:latin typeface="Arial" panose="020B0604020202020204" pitchFamily="34" charset="0"/>
                <a:cs typeface="Arial" panose="020B0604020202020204" pitchFamily="34" charset="0"/>
              </a:endParaRPr>
            </a:p>
            <a:p>
              <a:endParaRPr lang="en-US" sz="3600" dirty="0">
                <a:solidFill>
                  <a:srgbClr val="3A60FF"/>
                </a:solidFill>
              </a:endParaRPr>
            </a:p>
          </p:txBody>
        </p:sp>
        <p:sp>
          <p:nvSpPr>
            <p:cNvPr id="10" name="Rectangle 9">
              <a:extLst>
                <a:ext uri="{FF2B5EF4-FFF2-40B4-BE49-F238E27FC236}">
                  <a16:creationId xmlns:a16="http://schemas.microsoft.com/office/drawing/2014/main" id="{F792628A-0812-A848-A851-ABB1E8AE2EAF}"/>
                </a:ext>
              </a:extLst>
            </p:cNvPr>
            <p:cNvSpPr/>
            <p:nvPr/>
          </p:nvSpPr>
          <p:spPr>
            <a:xfrm>
              <a:off x="-7432512" y="17336768"/>
              <a:ext cx="12086701" cy="2791458"/>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a:spcAft>
                  <a:spcPts val="900"/>
                </a:spcAft>
              </a:pPr>
              <a:r>
                <a:rPr lang="en-US" sz="1800">
                  <a:solidFill>
                    <a:schemeClr val="bg1"/>
                  </a:solidFill>
                  <a:latin typeface="Arial" panose="020B0604020202020204" pitchFamily="34" charset="0"/>
                  <a:cs typeface="Arial" panose="020B0604020202020204" pitchFamily="34" charset="0"/>
                </a:rPr>
                <a:t>VSP helps you see well and be well with </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the coverage and quality care you deserve.</a:t>
              </a:r>
            </a:p>
            <a:p>
              <a:pPr>
                <a:spcAft>
                  <a:spcPts val="900"/>
                </a:spcAft>
              </a:pPr>
              <a:r>
                <a:rPr lang="en-US" sz="1800">
                  <a:solidFill>
                    <a:schemeClr val="bg1"/>
                  </a:solidFill>
                  <a:latin typeface="Arial" panose="020B0604020202020204" pitchFamily="34" charset="0"/>
                  <a:cs typeface="Arial" panose="020B0604020202020204" pitchFamily="34" charset="0"/>
                </a:rPr>
                <a:t>Questions? Contact us.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Call </a:t>
              </a:r>
              <a:r>
                <a:rPr lang="en-US" sz="1800" b="1">
                  <a:solidFill>
                    <a:schemeClr val="bg1"/>
                  </a:solidFill>
                  <a:latin typeface="Arial" panose="020B0604020202020204" pitchFamily="34" charset="0"/>
                  <a:cs typeface="Arial" panose="020B0604020202020204" pitchFamily="34" charset="0"/>
                </a:rPr>
                <a:t>800.877.7195</a:t>
              </a:r>
              <a:r>
                <a:rPr lang="en-US" sz="1800">
                  <a:solidFill>
                    <a:schemeClr val="bg1"/>
                  </a:solidFill>
                  <a:latin typeface="Arial" panose="020B0604020202020204" pitchFamily="34" charset="0"/>
                  <a:cs typeface="Arial" panose="020B0604020202020204" pitchFamily="34" charset="0"/>
                </a:rPr>
                <a:t> or visit </a:t>
              </a:r>
              <a:r>
                <a:rPr lang="en-US" sz="1800" b="1" err="1">
                  <a:solidFill>
                    <a:schemeClr val="bg1"/>
                  </a:solidFill>
                  <a:latin typeface="Arial" panose="020B0604020202020204" pitchFamily="34" charset="0"/>
                  <a:cs typeface="Arial" panose="020B0604020202020204" pitchFamily="34" charset="0"/>
                </a:rPr>
                <a:t>VSP.com</a:t>
              </a:r>
              <a:r>
                <a:rPr lang="en-US" sz="1800">
                  <a:solidFill>
                    <a:schemeClr val="bg1"/>
                  </a:solidFill>
                  <a:latin typeface="Arial" panose="020B0604020202020204" pitchFamily="34" charset="0"/>
                  <a:cs typeface="Arial" panose="020B0604020202020204" pitchFamily="34" charset="0"/>
                </a:rPr>
                <a:t>.</a:t>
              </a:r>
            </a:p>
          </p:txBody>
        </p:sp>
      </p:grpSp>
      <p:sp>
        <p:nvSpPr>
          <p:cNvPr id="2" name="Rectangle 1">
            <a:extLst>
              <a:ext uri="{FF2B5EF4-FFF2-40B4-BE49-F238E27FC236}">
                <a16:creationId xmlns:a16="http://schemas.microsoft.com/office/drawing/2014/main" id="{C61BD868-CCD0-0344-8EF9-05E288FF858F}"/>
              </a:ext>
            </a:extLst>
          </p:cNvPr>
          <p:cNvSpPr/>
          <p:nvPr/>
        </p:nvSpPr>
        <p:spPr>
          <a:xfrm>
            <a:off x="4879746" y="4589502"/>
            <a:ext cx="4137660" cy="477054"/>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US" sz="500">
                <a:solidFill>
                  <a:schemeClr val="bg1"/>
                </a:solidFill>
              </a:rPr>
              <a:t>©2022 Vision Service Plan. All rights reserved.</a:t>
            </a:r>
            <a:br>
              <a:rPr lang="en-US" sz="500">
                <a:solidFill>
                  <a:schemeClr val="bg1"/>
                </a:solidFill>
              </a:rPr>
            </a:br>
            <a:r>
              <a:rPr lang="en-US" sz="500">
                <a:solidFill>
                  <a:schemeClr val="bg1"/>
                </a:solidFill>
              </a:rPr>
              <a:t>VSP, </a:t>
            </a:r>
            <a:r>
              <a:rPr lang="en-US" sz="500" err="1">
                <a:solidFill>
                  <a:schemeClr val="bg1"/>
                </a:solidFill>
              </a:rPr>
              <a:t>WellVision</a:t>
            </a:r>
            <a:r>
              <a:rPr lang="en-US" sz="500">
                <a:solidFill>
                  <a:schemeClr val="bg1"/>
                </a:solidFill>
              </a:rPr>
              <a:t> Exam, and "See Well. Be Well." are registered trademarks of Vision Service Plan. </a:t>
            </a:r>
            <a:br>
              <a:rPr lang="en-US" sz="500">
                <a:solidFill>
                  <a:schemeClr val="bg1"/>
                </a:solidFill>
              </a:rPr>
            </a:br>
            <a:r>
              <a:rPr lang="en-US" sz="500">
                <a:solidFill>
                  <a:schemeClr val="bg1"/>
                </a:solidFill>
              </a:rPr>
              <a:t>All other brands or marks are the property of their respective owners.  102051  VCCM </a:t>
            </a:r>
          </a:p>
          <a:p>
            <a:endParaRPr lang="en-US" sz="500">
              <a:solidFill>
                <a:schemeClr val="bg1"/>
              </a:solidFill>
            </a:endParaRPr>
          </a:p>
          <a:p>
            <a:endParaRPr lang="en-US" sz="500">
              <a:solidFill>
                <a:schemeClr val="bg1"/>
              </a:solidFill>
            </a:endParaRPr>
          </a:p>
        </p:txBody>
      </p:sp>
      <p:sp>
        <p:nvSpPr>
          <p:cNvPr id="8" name="TextBox 7">
            <a:extLst>
              <a:ext uri="{FF2B5EF4-FFF2-40B4-BE49-F238E27FC236}">
                <a16:creationId xmlns:a16="http://schemas.microsoft.com/office/drawing/2014/main" id="{B2A056A4-CFB6-454E-8547-64C1B86E78F5}"/>
              </a:ext>
            </a:extLst>
          </p:cNvPr>
          <p:cNvSpPr txBox="1"/>
          <p:nvPr/>
        </p:nvSpPr>
        <p:spPr>
          <a:xfrm>
            <a:off x="905934" y="4780289"/>
            <a:ext cx="2952442" cy="184666"/>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lang="en-US" sz="600">
                <a:solidFill>
                  <a:schemeClr val="bg1"/>
                </a:solidFill>
                <a:latin typeface="+mn-lt"/>
              </a:rPr>
              <a:t>Classification: Confidential </a:t>
            </a:r>
          </a:p>
        </p:txBody>
      </p:sp>
      <p:pic>
        <p:nvPicPr>
          <p:cNvPr id="3" name="Slide 20">
            <a:hlinkClick r:id="" action="ppaction://media"/>
            <a:extLst>
              <a:ext uri="{FF2B5EF4-FFF2-40B4-BE49-F238E27FC236}">
                <a16:creationId xmlns:a16="http://schemas.microsoft.com/office/drawing/2014/main" id="{3B60B252-B9EE-4299-B85E-725DFFBF48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1933" y="1902884"/>
            <a:ext cx="406400" cy="406400"/>
          </a:xfrm>
          <a:prstGeom prst="rect">
            <a:avLst/>
          </a:prstGeom>
        </p:spPr>
      </p:pic>
    </p:spTree>
    <p:extLst>
      <p:ext uri="{BB962C8B-B14F-4D97-AF65-F5344CB8AC3E}">
        <p14:creationId xmlns:p14="http://schemas.microsoft.com/office/powerpoint/2010/main" val="1719143696"/>
      </p:ext>
    </p:extLst>
  </p:cSld>
  <p:clrMapOvr>
    <a:masterClrMapping/>
  </p:clrMapOvr>
  <mc:AlternateContent xmlns:mc="http://schemas.openxmlformats.org/markup-compatibility/2006" xmlns:p14="http://schemas.microsoft.com/office/powerpoint/2010/main">
    <mc:Choice Requires="p14">
      <p:transition p14:dur="10" advClick="0" advTm="13000">
        <p:fade/>
      </p:transition>
    </mc:Choice>
    <mc:Fallback xmlns="">
      <p:transition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5A97549-CFB5-4B92-A56A-1532C64BEC3F}"/>
              </a:ext>
            </a:extLst>
          </p:cNvPr>
          <p:cNvPicPr>
            <a:picLocks noGrp="1" noChangeAspect="1"/>
          </p:cNvPicPr>
          <p:nvPr>
            <p:ph type="pic" sz="quarter" idx="10"/>
          </p:nvPr>
        </p:nvPicPr>
        <p:blipFill rotWithShape="1">
          <a:blip r:embed="rId5"/>
          <a:srcRect t="6304" r="26720" b="34139"/>
          <a:stretch/>
        </p:blipFill>
        <p:spPr>
          <a:xfrm>
            <a:off x="3313478" y="0"/>
            <a:ext cx="5830523" cy="5143500"/>
          </a:xfrm>
        </p:spPr>
      </p:pic>
      <p:sp>
        <p:nvSpPr>
          <p:cNvPr id="4" name="Title 3">
            <a:extLst>
              <a:ext uri="{FF2B5EF4-FFF2-40B4-BE49-F238E27FC236}">
                <a16:creationId xmlns:a16="http://schemas.microsoft.com/office/drawing/2014/main" id="{F46C4385-61D5-4600-8BE0-2127F1F84B2F}"/>
              </a:ext>
            </a:extLst>
          </p:cNvPr>
          <p:cNvSpPr>
            <a:spLocks noGrp="1"/>
          </p:cNvSpPr>
          <p:nvPr>
            <p:ph type="title"/>
          </p:nvPr>
        </p:nvSpPr>
        <p:spPr/>
        <p:txBody>
          <a:bodyPr/>
          <a:lstStyle/>
          <a:p>
            <a:r>
              <a:rPr lang="en-US">
                <a:solidFill>
                  <a:schemeClr val="bg1"/>
                </a:solidFill>
              </a:rPr>
              <a:t>Why VSP?</a:t>
            </a:r>
          </a:p>
        </p:txBody>
      </p:sp>
      <p:pic>
        <p:nvPicPr>
          <p:cNvPr id="2" name="Slide 7">
            <a:hlinkClick r:id="" action="ppaction://media"/>
            <a:extLst>
              <a:ext uri="{FF2B5EF4-FFF2-40B4-BE49-F238E27FC236}">
                <a16:creationId xmlns:a16="http://schemas.microsoft.com/office/drawing/2014/main" id="{CA8DFF3A-3B67-447A-B3D4-657E1B0AFD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0560" y="1543050"/>
            <a:ext cx="609600" cy="609600"/>
          </a:xfrm>
          <a:prstGeom prst="rect">
            <a:avLst/>
          </a:prstGeom>
        </p:spPr>
      </p:pic>
    </p:spTree>
    <p:extLst>
      <p:ext uri="{BB962C8B-B14F-4D97-AF65-F5344CB8AC3E}">
        <p14:creationId xmlns:p14="http://schemas.microsoft.com/office/powerpoint/2010/main" val="610409066"/>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6A1B09-8FFB-4B8E-B818-7A88D61B8820}"/>
              </a:ext>
            </a:extLst>
          </p:cNvPr>
          <p:cNvSpPr>
            <a:spLocks noGrp="1"/>
          </p:cNvSpPr>
          <p:nvPr>
            <p:ph type="title"/>
          </p:nvPr>
        </p:nvSpPr>
        <p:spPr/>
        <p:txBody>
          <a:bodyPr/>
          <a:lstStyle/>
          <a:p>
            <a:r>
              <a:rPr lang="en-PH"/>
              <a:t>See Well. Be Well.</a:t>
            </a:r>
            <a:r>
              <a:rPr lang="en-PH" baseline="30000"/>
              <a:t>®</a:t>
            </a:r>
          </a:p>
        </p:txBody>
      </p:sp>
      <p:grpSp>
        <p:nvGrpSpPr>
          <p:cNvPr id="2" name="Group 1">
            <a:extLst>
              <a:ext uri="{FF2B5EF4-FFF2-40B4-BE49-F238E27FC236}">
                <a16:creationId xmlns:a16="http://schemas.microsoft.com/office/drawing/2014/main" id="{B108188D-BD01-41DD-A31D-EFE61BC9404A}"/>
              </a:ext>
            </a:extLst>
          </p:cNvPr>
          <p:cNvGrpSpPr/>
          <p:nvPr/>
        </p:nvGrpSpPr>
        <p:grpSpPr>
          <a:xfrm>
            <a:off x="1109865" y="1648855"/>
            <a:ext cx="2393037" cy="2526269"/>
            <a:chOff x="1109865" y="1648855"/>
            <a:chExt cx="2393037" cy="2526269"/>
          </a:xfrm>
        </p:grpSpPr>
        <p:sp>
          <p:nvSpPr>
            <p:cNvPr id="9" name="Text Placeholder 2">
              <a:extLst>
                <a:ext uri="{FF2B5EF4-FFF2-40B4-BE49-F238E27FC236}">
                  <a16:creationId xmlns:a16="http://schemas.microsoft.com/office/drawing/2014/main" id="{1F99B1B4-8CE9-4897-92A0-9AA9E8A0A747}"/>
                </a:ext>
              </a:extLst>
            </p:cNvPr>
            <p:cNvSpPr txBox="1">
              <a:spLocks/>
            </p:cNvSpPr>
            <p:nvPr/>
          </p:nvSpPr>
          <p:spPr>
            <a:xfrm>
              <a:off x="1109865" y="2319325"/>
              <a:ext cx="2393037" cy="1855799"/>
            </a:xfrm>
            <a:prstGeom prst="rect">
              <a:avLst/>
            </a:prstGeom>
          </p:spPr>
          <p:txBody>
            <a:bodyPr vert="horz" lIns="91440" tIns="45720" rIns="91440" bIns="45720" rtlCol="0">
              <a:normAutofit/>
            </a:bodyPr>
            <a:lstStyle>
              <a:defPPr>
                <a:defRPr lang="en-US"/>
              </a:defPPr>
              <a:lvl1pPr marL="0" indent="-228600" algn="l" defTabSz="685663"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831" indent="-227013"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2pPr>
              <a:lvl3pPr marL="685663"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3pPr>
              <a:lvl4pPr marL="1028494"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4pPr>
              <a:lvl5pPr marL="1371326"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5pPr>
              <a:lvl6pPr marL="1714157"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6989"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399820"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2651"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66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30" b="0" i="0" u="none" strike="noStrike" kern="1200" cap="none" spc="75" normalizeH="0" baseline="0" noProof="0">
                  <a:ln>
                    <a:noFill/>
                  </a:ln>
                  <a:solidFill>
                    <a:srgbClr val="3A60FF"/>
                  </a:solidFill>
                  <a:effectLst/>
                  <a:uLnTx/>
                  <a:uFillTx/>
                  <a:latin typeface="Arial" panose="020B0604020202020204"/>
                  <a:ea typeface="Poppins SemiBold" charset="0"/>
                  <a:cs typeface="+mn-cs"/>
                </a:rPr>
                <a:t>Care</a:t>
              </a:r>
            </a:p>
            <a:p>
              <a:pPr marL="0" marR="0" lvl="0" indent="0" algn="ctr" defTabSz="68566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As a health-focused company, your well-being is at the core of everything we do. Eye care is essential to your overall health. </a:t>
              </a:r>
            </a:p>
          </p:txBody>
        </p:sp>
        <p:grpSp>
          <p:nvGrpSpPr>
            <p:cNvPr id="12" name="Group 11">
              <a:extLst>
                <a:ext uri="{FF2B5EF4-FFF2-40B4-BE49-F238E27FC236}">
                  <a16:creationId xmlns:a16="http://schemas.microsoft.com/office/drawing/2014/main" id="{5FEBE086-04D0-4EA9-A30A-6D6A24862A02}"/>
                </a:ext>
              </a:extLst>
            </p:cNvPr>
            <p:cNvGrpSpPr/>
            <p:nvPr/>
          </p:nvGrpSpPr>
          <p:grpSpPr>
            <a:xfrm>
              <a:off x="2125702" y="1648855"/>
              <a:ext cx="361364" cy="445683"/>
              <a:chOff x="3028084" y="2139554"/>
              <a:chExt cx="142875" cy="176213"/>
            </a:xfrm>
            <a:solidFill>
              <a:schemeClr val="accent1"/>
            </a:solidFill>
          </p:grpSpPr>
          <p:sp>
            <p:nvSpPr>
              <p:cNvPr id="13" name="Freeform 85">
                <a:extLst>
                  <a:ext uri="{FF2B5EF4-FFF2-40B4-BE49-F238E27FC236}">
                    <a16:creationId xmlns:a16="http://schemas.microsoft.com/office/drawing/2014/main" id="{7A44332B-EE58-4C33-AD3B-D5BBBFB96F8A}"/>
                  </a:ext>
                </a:extLst>
              </p:cNvPr>
              <p:cNvSpPr>
                <a:spLocks noChangeArrowheads="1"/>
              </p:cNvSpPr>
              <p:nvPr/>
            </p:nvSpPr>
            <p:spPr bwMode="auto">
              <a:xfrm>
                <a:off x="3080471" y="2171700"/>
                <a:ext cx="39290" cy="54769"/>
              </a:xfrm>
              <a:custGeom>
                <a:avLst/>
                <a:gdLst>
                  <a:gd name="T0" fmla="*/ 0 w 145"/>
                  <a:gd name="T1" fmla="*/ 204 h 205"/>
                  <a:gd name="T2" fmla="*/ 0 w 145"/>
                  <a:gd name="T3" fmla="*/ 204 h 205"/>
                  <a:gd name="T4" fmla="*/ 0 w 145"/>
                  <a:gd name="T5" fmla="*/ 204 h 205"/>
                  <a:gd name="T6" fmla="*/ 144 w 145"/>
                  <a:gd name="T7" fmla="*/ 204 h 205"/>
                  <a:gd name="T8" fmla="*/ 144 w 145"/>
                  <a:gd name="T9" fmla="*/ 174 h 205"/>
                  <a:gd name="T10" fmla="*/ 26 w 145"/>
                  <a:gd name="T11" fmla="*/ 174 h 205"/>
                  <a:gd name="T12" fmla="*/ 26 w 145"/>
                  <a:gd name="T13" fmla="*/ 113 h 205"/>
                  <a:gd name="T14" fmla="*/ 115 w 145"/>
                  <a:gd name="T15" fmla="*/ 113 h 205"/>
                  <a:gd name="T16" fmla="*/ 115 w 145"/>
                  <a:gd name="T17" fmla="*/ 86 h 205"/>
                  <a:gd name="T18" fmla="*/ 26 w 145"/>
                  <a:gd name="T19" fmla="*/ 86 h 205"/>
                  <a:gd name="T20" fmla="*/ 26 w 145"/>
                  <a:gd name="T21" fmla="*/ 26 h 205"/>
                  <a:gd name="T22" fmla="*/ 144 w 145"/>
                  <a:gd name="T23" fmla="*/ 26 h 205"/>
                  <a:gd name="T24" fmla="*/ 144 w 145"/>
                  <a:gd name="T25" fmla="*/ 0 h 205"/>
                  <a:gd name="T26" fmla="*/ 0 w 145"/>
                  <a:gd name="T27" fmla="*/ 0 h 205"/>
                  <a:gd name="T28" fmla="*/ 0 w 145"/>
                  <a:gd name="T29" fmla="*/ 20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205">
                    <a:moveTo>
                      <a:pt x="0" y="204"/>
                    </a:moveTo>
                    <a:lnTo>
                      <a:pt x="0" y="204"/>
                    </a:lnTo>
                    <a:lnTo>
                      <a:pt x="0" y="204"/>
                    </a:lnTo>
                    <a:lnTo>
                      <a:pt x="144" y="204"/>
                    </a:lnTo>
                    <a:lnTo>
                      <a:pt x="144" y="174"/>
                    </a:lnTo>
                    <a:lnTo>
                      <a:pt x="26" y="174"/>
                    </a:lnTo>
                    <a:lnTo>
                      <a:pt x="26" y="113"/>
                    </a:lnTo>
                    <a:lnTo>
                      <a:pt x="115" y="113"/>
                    </a:lnTo>
                    <a:lnTo>
                      <a:pt x="115" y="86"/>
                    </a:lnTo>
                    <a:lnTo>
                      <a:pt x="26" y="86"/>
                    </a:lnTo>
                    <a:lnTo>
                      <a:pt x="26" y="26"/>
                    </a:lnTo>
                    <a:lnTo>
                      <a:pt x="144" y="26"/>
                    </a:lnTo>
                    <a:lnTo>
                      <a:pt x="144" y="0"/>
                    </a:lnTo>
                    <a:lnTo>
                      <a:pt x="0" y="0"/>
                    </a:lnTo>
                    <a:lnTo>
                      <a:pt x="0" y="204"/>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Freeform 86">
                <a:extLst>
                  <a:ext uri="{FF2B5EF4-FFF2-40B4-BE49-F238E27FC236}">
                    <a16:creationId xmlns:a16="http://schemas.microsoft.com/office/drawing/2014/main" id="{5158BD8D-EEF7-4A31-B33D-9DB265CE67DF}"/>
                  </a:ext>
                </a:extLst>
              </p:cNvPr>
              <p:cNvSpPr>
                <a:spLocks noChangeArrowheads="1"/>
              </p:cNvSpPr>
              <p:nvPr/>
            </p:nvSpPr>
            <p:spPr bwMode="auto">
              <a:xfrm>
                <a:off x="3057849" y="2245519"/>
                <a:ext cx="16669" cy="16669"/>
              </a:xfrm>
              <a:custGeom>
                <a:avLst/>
                <a:gdLst>
                  <a:gd name="T0" fmla="*/ 29 w 60"/>
                  <a:gd name="T1" fmla="*/ 0 h 60"/>
                  <a:gd name="T2" fmla="*/ 29 w 60"/>
                  <a:gd name="T3" fmla="*/ 0 h 60"/>
                  <a:gd name="T4" fmla="*/ 29 w 60"/>
                  <a:gd name="T5" fmla="*/ 0 h 60"/>
                  <a:gd name="T6" fmla="*/ 29 w 60"/>
                  <a:gd name="T7" fmla="*/ 0 h 60"/>
                  <a:gd name="T8" fmla="*/ 0 w 60"/>
                  <a:gd name="T9" fmla="*/ 29 h 60"/>
                  <a:gd name="T10" fmla="*/ 29 w 60"/>
                  <a:gd name="T11" fmla="*/ 59 h 60"/>
                  <a:gd name="T12" fmla="*/ 59 w 60"/>
                  <a:gd name="T13" fmla="*/ 29 h 60"/>
                  <a:gd name="T14" fmla="*/ 29 w 6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29" y="0"/>
                    </a:moveTo>
                    <a:lnTo>
                      <a:pt x="29" y="0"/>
                    </a:lnTo>
                    <a:lnTo>
                      <a:pt x="29" y="0"/>
                    </a:lnTo>
                    <a:lnTo>
                      <a:pt x="29" y="0"/>
                    </a:lnTo>
                    <a:cubicBezTo>
                      <a:pt x="13" y="0"/>
                      <a:pt x="0" y="13"/>
                      <a:pt x="0" y="29"/>
                    </a:cubicBezTo>
                    <a:cubicBezTo>
                      <a:pt x="0" y="46"/>
                      <a:pt x="13" y="59"/>
                      <a:pt x="29" y="59"/>
                    </a:cubicBezTo>
                    <a:cubicBezTo>
                      <a:pt x="45" y="59"/>
                      <a:pt x="59" y="46"/>
                      <a:pt x="59" y="29"/>
                    </a:cubicBezTo>
                    <a:cubicBezTo>
                      <a:pt x="59" y="13"/>
                      <a:pt x="45" y="0"/>
                      <a:pt x="2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Freeform 87">
                <a:extLst>
                  <a:ext uri="{FF2B5EF4-FFF2-40B4-BE49-F238E27FC236}">
                    <a16:creationId xmlns:a16="http://schemas.microsoft.com/office/drawing/2014/main" id="{209728CB-E7BD-4183-AD97-1AFE05291348}"/>
                  </a:ext>
                </a:extLst>
              </p:cNvPr>
              <p:cNvSpPr>
                <a:spLocks noChangeArrowheads="1"/>
              </p:cNvSpPr>
              <p:nvPr/>
            </p:nvSpPr>
            <p:spPr bwMode="auto">
              <a:xfrm>
                <a:off x="3091187" y="2245519"/>
                <a:ext cx="15479" cy="16669"/>
              </a:xfrm>
              <a:custGeom>
                <a:avLst/>
                <a:gdLst>
                  <a:gd name="T0" fmla="*/ 28 w 59"/>
                  <a:gd name="T1" fmla="*/ 0 h 60"/>
                  <a:gd name="T2" fmla="*/ 28 w 59"/>
                  <a:gd name="T3" fmla="*/ 0 h 60"/>
                  <a:gd name="T4" fmla="*/ 28 w 59"/>
                  <a:gd name="T5" fmla="*/ 0 h 60"/>
                  <a:gd name="T6" fmla="*/ 28 w 59"/>
                  <a:gd name="T7" fmla="*/ 0 h 60"/>
                  <a:gd name="T8" fmla="*/ 0 w 59"/>
                  <a:gd name="T9" fmla="*/ 29 h 60"/>
                  <a:gd name="T10" fmla="*/ 28 w 59"/>
                  <a:gd name="T11" fmla="*/ 59 h 60"/>
                  <a:gd name="T12" fmla="*/ 58 w 59"/>
                  <a:gd name="T13" fmla="*/ 29 h 60"/>
                  <a:gd name="T14" fmla="*/ 28 w 59"/>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60">
                    <a:moveTo>
                      <a:pt x="28" y="0"/>
                    </a:moveTo>
                    <a:lnTo>
                      <a:pt x="28" y="0"/>
                    </a:lnTo>
                    <a:lnTo>
                      <a:pt x="28" y="0"/>
                    </a:lnTo>
                    <a:lnTo>
                      <a:pt x="28" y="0"/>
                    </a:lnTo>
                    <a:cubicBezTo>
                      <a:pt x="13" y="0"/>
                      <a:pt x="0" y="13"/>
                      <a:pt x="0" y="29"/>
                    </a:cubicBezTo>
                    <a:cubicBezTo>
                      <a:pt x="0" y="46"/>
                      <a:pt x="13" y="59"/>
                      <a:pt x="28" y="59"/>
                    </a:cubicBezTo>
                    <a:cubicBezTo>
                      <a:pt x="44" y="59"/>
                      <a:pt x="58" y="46"/>
                      <a:pt x="58" y="29"/>
                    </a:cubicBezTo>
                    <a:cubicBezTo>
                      <a:pt x="58" y="13"/>
                      <a:pt x="44" y="0"/>
                      <a:pt x="2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Freeform 88">
                <a:extLst>
                  <a:ext uri="{FF2B5EF4-FFF2-40B4-BE49-F238E27FC236}">
                    <a16:creationId xmlns:a16="http://schemas.microsoft.com/office/drawing/2014/main" id="{A390BA50-C8C9-4389-BABD-03DC99CB5422}"/>
                  </a:ext>
                </a:extLst>
              </p:cNvPr>
              <p:cNvSpPr>
                <a:spLocks noChangeArrowheads="1"/>
              </p:cNvSpPr>
              <p:nvPr/>
            </p:nvSpPr>
            <p:spPr bwMode="auto">
              <a:xfrm>
                <a:off x="3124524" y="2245519"/>
                <a:ext cx="16669" cy="16669"/>
              </a:xfrm>
              <a:custGeom>
                <a:avLst/>
                <a:gdLst>
                  <a:gd name="T0" fmla="*/ 29 w 60"/>
                  <a:gd name="T1" fmla="*/ 0 h 60"/>
                  <a:gd name="T2" fmla="*/ 29 w 60"/>
                  <a:gd name="T3" fmla="*/ 0 h 60"/>
                  <a:gd name="T4" fmla="*/ 29 w 60"/>
                  <a:gd name="T5" fmla="*/ 0 h 60"/>
                  <a:gd name="T6" fmla="*/ 29 w 60"/>
                  <a:gd name="T7" fmla="*/ 0 h 60"/>
                  <a:gd name="T8" fmla="*/ 0 w 60"/>
                  <a:gd name="T9" fmla="*/ 29 h 60"/>
                  <a:gd name="T10" fmla="*/ 29 w 60"/>
                  <a:gd name="T11" fmla="*/ 59 h 60"/>
                  <a:gd name="T12" fmla="*/ 59 w 60"/>
                  <a:gd name="T13" fmla="*/ 29 h 60"/>
                  <a:gd name="T14" fmla="*/ 29 w 60"/>
                  <a:gd name="T15" fmla="*/ 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29" y="0"/>
                    </a:moveTo>
                    <a:lnTo>
                      <a:pt x="29" y="0"/>
                    </a:lnTo>
                    <a:lnTo>
                      <a:pt x="29" y="0"/>
                    </a:lnTo>
                    <a:lnTo>
                      <a:pt x="29" y="0"/>
                    </a:lnTo>
                    <a:cubicBezTo>
                      <a:pt x="14" y="0"/>
                      <a:pt x="0" y="13"/>
                      <a:pt x="0" y="29"/>
                    </a:cubicBezTo>
                    <a:cubicBezTo>
                      <a:pt x="0" y="46"/>
                      <a:pt x="14" y="59"/>
                      <a:pt x="29" y="59"/>
                    </a:cubicBezTo>
                    <a:cubicBezTo>
                      <a:pt x="45" y="59"/>
                      <a:pt x="59" y="46"/>
                      <a:pt x="59" y="29"/>
                    </a:cubicBezTo>
                    <a:cubicBezTo>
                      <a:pt x="59" y="13"/>
                      <a:pt x="45" y="0"/>
                      <a:pt x="2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Freeform 89">
                <a:extLst>
                  <a:ext uri="{FF2B5EF4-FFF2-40B4-BE49-F238E27FC236}">
                    <a16:creationId xmlns:a16="http://schemas.microsoft.com/office/drawing/2014/main" id="{7ABF2F7A-D9D9-4247-8E74-432AEBE1CD01}"/>
                  </a:ext>
                </a:extLst>
              </p:cNvPr>
              <p:cNvSpPr>
                <a:spLocks noChangeArrowheads="1"/>
              </p:cNvSpPr>
              <p:nvPr/>
            </p:nvSpPr>
            <p:spPr bwMode="auto">
              <a:xfrm>
                <a:off x="3060230" y="2274094"/>
                <a:ext cx="10716" cy="10716"/>
              </a:xfrm>
              <a:custGeom>
                <a:avLst/>
                <a:gdLst>
                  <a:gd name="T0" fmla="*/ 19 w 38"/>
                  <a:gd name="T1" fmla="*/ 0 h 38"/>
                  <a:gd name="T2" fmla="*/ 19 w 38"/>
                  <a:gd name="T3" fmla="*/ 0 h 38"/>
                  <a:gd name="T4" fmla="*/ 19 w 38"/>
                  <a:gd name="T5" fmla="*/ 0 h 38"/>
                  <a:gd name="T6" fmla="*/ 19 w 38"/>
                  <a:gd name="T7" fmla="*/ 0 h 38"/>
                  <a:gd name="T8" fmla="*/ 0 w 38"/>
                  <a:gd name="T9" fmla="*/ 18 h 38"/>
                  <a:gd name="T10" fmla="*/ 19 w 38"/>
                  <a:gd name="T11" fmla="*/ 37 h 38"/>
                  <a:gd name="T12" fmla="*/ 37 w 38"/>
                  <a:gd name="T13" fmla="*/ 18 h 38"/>
                  <a:gd name="T14" fmla="*/ 19 w 38"/>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8">
                    <a:moveTo>
                      <a:pt x="19" y="0"/>
                    </a:moveTo>
                    <a:lnTo>
                      <a:pt x="19" y="0"/>
                    </a:lnTo>
                    <a:lnTo>
                      <a:pt x="19" y="0"/>
                    </a:lnTo>
                    <a:lnTo>
                      <a:pt x="19" y="0"/>
                    </a:lnTo>
                    <a:cubicBezTo>
                      <a:pt x="8" y="0"/>
                      <a:pt x="0" y="8"/>
                      <a:pt x="0" y="18"/>
                    </a:cubicBezTo>
                    <a:cubicBezTo>
                      <a:pt x="0" y="29"/>
                      <a:pt x="8" y="37"/>
                      <a:pt x="19" y="37"/>
                    </a:cubicBezTo>
                    <a:cubicBezTo>
                      <a:pt x="30" y="37"/>
                      <a:pt x="37" y="29"/>
                      <a:pt x="37" y="18"/>
                    </a:cubicBezTo>
                    <a:cubicBezTo>
                      <a:pt x="37" y="8"/>
                      <a:pt x="30" y="0"/>
                      <a:pt x="19"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90">
                <a:extLst>
                  <a:ext uri="{FF2B5EF4-FFF2-40B4-BE49-F238E27FC236}">
                    <a16:creationId xmlns:a16="http://schemas.microsoft.com/office/drawing/2014/main" id="{44264AC5-9AA6-4513-97E3-4134CF32EE60}"/>
                  </a:ext>
                </a:extLst>
              </p:cNvPr>
              <p:cNvSpPr>
                <a:spLocks noChangeArrowheads="1"/>
              </p:cNvSpPr>
              <p:nvPr/>
            </p:nvSpPr>
            <p:spPr bwMode="auto">
              <a:xfrm>
                <a:off x="3093568" y="2274094"/>
                <a:ext cx="9525" cy="10716"/>
              </a:xfrm>
              <a:custGeom>
                <a:avLst/>
                <a:gdLst>
                  <a:gd name="T0" fmla="*/ 18 w 37"/>
                  <a:gd name="T1" fmla="*/ 0 h 38"/>
                  <a:gd name="T2" fmla="*/ 18 w 37"/>
                  <a:gd name="T3" fmla="*/ 0 h 38"/>
                  <a:gd name="T4" fmla="*/ 18 w 37"/>
                  <a:gd name="T5" fmla="*/ 0 h 38"/>
                  <a:gd name="T6" fmla="*/ 18 w 37"/>
                  <a:gd name="T7" fmla="*/ 0 h 38"/>
                  <a:gd name="T8" fmla="*/ 0 w 37"/>
                  <a:gd name="T9" fmla="*/ 18 h 38"/>
                  <a:gd name="T10" fmla="*/ 18 w 37"/>
                  <a:gd name="T11" fmla="*/ 37 h 38"/>
                  <a:gd name="T12" fmla="*/ 36 w 37"/>
                  <a:gd name="T13" fmla="*/ 18 h 38"/>
                  <a:gd name="T14" fmla="*/ 18 w 3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18" y="0"/>
                    </a:moveTo>
                    <a:lnTo>
                      <a:pt x="18" y="0"/>
                    </a:lnTo>
                    <a:lnTo>
                      <a:pt x="18" y="0"/>
                    </a:lnTo>
                    <a:lnTo>
                      <a:pt x="18" y="0"/>
                    </a:lnTo>
                    <a:cubicBezTo>
                      <a:pt x="8" y="0"/>
                      <a:pt x="0" y="8"/>
                      <a:pt x="0" y="18"/>
                    </a:cubicBezTo>
                    <a:cubicBezTo>
                      <a:pt x="0" y="29"/>
                      <a:pt x="8" y="37"/>
                      <a:pt x="18" y="37"/>
                    </a:cubicBezTo>
                    <a:cubicBezTo>
                      <a:pt x="28" y="37"/>
                      <a:pt x="36" y="29"/>
                      <a:pt x="36" y="18"/>
                    </a:cubicBezTo>
                    <a:cubicBezTo>
                      <a:pt x="36" y="8"/>
                      <a:pt x="28" y="0"/>
                      <a:pt x="1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Freeform 91">
                <a:extLst>
                  <a:ext uri="{FF2B5EF4-FFF2-40B4-BE49-F238E27FC236}">
                    <a16:creationId xmlns:a16="http://schemas.microsoft.com/office/drawing/2014/main" id="{CE7D54F5-4AC3-4857-9A37-352AF23B905E}"/>
                  </a:ext>
                </a:extLst>
              </p:cNvPr>
              <p:cNvSpPr>
                <a:spLocks noChangeArrowheads="1"/>
              </p:cNvSpPr>
              <p:nvPr/>
            </p:nvSpPr>
            <p:spPr bwMode="auto">
              <a:xfrm>
                <a:off x="3126905" y="2274094"/>
                <a:ext cx="10716" cy="10716"/>
              </a:xfrm>
              <a:custGeom>
                <a:avLst/>
                <a:gdLst>
                  <a:gd name="T0" fmla="*/ 18 w 38"/>
                  <a:gd name="T1" fmla="*/ 0 h 38"/>
                  <a:gd name="T2" fmla="*/ 18 w 38"/>
                  <a:gd name="T3" fmla="*/ 0 h 38"/>
                  <a:gd name="T4" fmla="*/ 18 w 38"/>
                  <a:gd name="T5" fmla="*/ 0 h 38"/>
                  <a:gd name="T6" fmla="*/ 18 w 38"/>
                  <a:gd name="T7" fmla="*/ 0 h 38"/>
                  <a:gd name="T8" fmla="*/ 0 w 38"/>
                  <a:gd name="T9" fmla="*/ 18 h 38"/>
                  <a:gd name="T10" fmla="*/ 18 w 38"/>
                  <a:gd name="T11" fmla="*/ 37 h 38"/>
                  <a:gd name="T12" fmla="*/ 37 w 38"/>
                  <a:gd name="T13" fmla="*/ 18 h 38"/>
                  <a:gd name="T14" fmla="*/ 18 w 38"/>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8">
                    <a:moveTo>
                      <a:pt x="18" y="0"/>
                    </a:moveTo>
                    <a:lnTo>
                      <a:pt x="18" y="0"/>
                    </a:lnTo>
                    <a:lnTo>
                      <a:pt x="18" y="0"/>
                    </a:lnTo>
                    <a:lnTo>
                      <a:pt x="18" y="0"/>
                    </a:lnTo>
                    <a:cubicBezTo>
                      <a:pt x="8" y="0"/>
                      <a:pt x="0" y="8"/>
                      <a:pt x="0" y="18"/>
                    </a:cubicBezTo>
                    <a:cubicBezTo>
                      <a:pt x="0" y="29"/>
                      <a:pt x="8" y="37"/>
                      <a:pt x="18" y="37"/>
                    </a:cubicBezTo>
                    <a:cubicBezTo>
                      <a:pt x="29" y="37"/>
                      <a:pt x="37" y="29"/>
                      <a:pt x="37" y="18"/>
                    </a:cubicBezTo>
                    <a:cubicBezTo>
                      <a:pt x="37" y="8"/>
                      <a:pt x="29" y="0"/>
                      <a:pt x="1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Freeform 92">
                <a:extLst>
                  <a:ext uri="{FF2B5EF4-FFF2-40B4-BE49-F238E27FC236}">
                    <a16:creationId xmlns:a16="http://schemas.microsoft.com/office/drawing/2014/main" id="{8C7CFE23-552E-41B8-AA0B-BFA8E8C4F824}"/>
                  </a:ext>
                </a:extLst>
              </p:cNvPr>
              <p:cNvSpPr>
                <a:spLocks noChangeArrowheads="1"/>
              </p:cNvSpPr>
              <p:nvPr/>
            </p:nvSpPr>
            <p:spPr bwMode="auto">
              <a:xfrm>
                <a:off x="3028084" y="2139554"/>
                <a:ext cx="142875" cy="176213"/>
              </a:xfrm>
              <a:custGeom>
                <a:avLst/>
                <a:gdLst>
                  <a:gd name="T0" fmla="*/ 36 w 527"/>
                  <a:gd name="T1" fmla="*/ 38 h 651"/>
                  <a:gd name="T2" fmla="*/ 36 w 527"/>
                  <a:gd name="T3" fmla="*/ 38 h 651"/>
                  <a:gd name="T4" fmla="*/ 36 w 527"/>
                  <a:gd name="T5" fmla="*/ 38 h 651"/>
                  <a:gd name="T6" fmla="*/ 489 w 527"/>
                  <a:gd name="T7" fmla="*/ 38 h 651"/>
                  <a:gd name="T8" fmla="*/ 489 w 527"/>
                  <a:gd name="T9" fmla="*/ 614 h 651"/>
                  <a:gd name="T10" fmla="*/ 36 w 527"/>
                  <a:gd name="T11" fmla="*/ 614 h 651"/>
                  <a:gd name="T12" fmla="*/ 36 w 527"/>
                  <a:gd name="T13" fmla="*/ 38 h 651"/>
                  <a:gd name="T14" fmla="*/ 0 w 527"/>
                  <a:gd name="T15" fmla="*/ 650 h 651"/>
                  <a:gd name="T16" fmla="*/ 0 w 527"/>
                  <a:gd name="T17" fmla="*/ 650 h 651"/>
                  <a:gd name="T18" fmla="*/ 0 w 527"/>
                  <a:gd name="T19" fmla="*/ 650 h 651"/>
                  <a:gd name="T20" fmla="*/ 526 w 527"/>
                  <a:gd name="T21" fmla="*/ 650 h 651"/>
                  <a:gd name="T22" fmla="*/ 526 w 527"/>
                  <a:gd name="T23" fmla="*/ 0 h 651"/>
                  <a:gd name="T24" fmla="*/ 0 w 527"/>
                  <a:gd name="T25" fmla="*/ 0 h 651"/>
                  <a:gd name="T26" fmla="*/ 0 w 527"/>
                  <a:gd name="T27" fmla="*/ 6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7" h="651">
                    <a:moveTo>
                      <a:pt x="36" y="38"/>
                    </a:moveTo>
                    <a:lnTo>
                      <a:pt x="36" y="38"/>
                    </a:lnTo>
                    <a:lnTo>
                      <a:pt x="36" y="38"/>
                    </a:lnTo>
                    <a:lnTo>
                      <a:pt x="489" y="38"/>
                    </a:lnTo>
                    <a:lnTo>
                      <a:pt x="489" y="614"/>
                    </a:lnTo>
                    <a:lnTo>
                      <a:pt x="36" y="614"/>
                    </a:lnTo>
                    <a:lnTo>
                      <a:pt x="36" y="38"/>
                    </a:lnTo>
                    <a:close/>
                    <a:moveTo>
                      <a:pt x="0" y="650"/>
                    </a:moveTo>
                    <a:lnTo>
                      <a:pt x="0" y="650"/>
                    </a:lnTo>
                    <a:lnTo>
                      <a:pt x="0" y="650"/>
                    </a:lnTo>
                    <a:lnTo>
                      <a:pt x="526" y="650"/>
                    </a:lnTo>
                    <a:lnTo>
                      <a:pt x="526" y="0"/>
                    </a:lnTo>
                    <a:lnTo>
                      <a:pt x="0" y="0"/>
                    </a:lnTo>
                    <a:lnTo>
                      <a:pt x="0" y="65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359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grpSp>
        <p:nvGrpSpPr>
          <p:cNvPr id="3" name="Group 2">
            <a:extLst>
              <a:ext uri="{FF2B5EF4-FFF2-40B4-BE49-F238E27FC236}">
                <a16:creationId xmlns:a16="http://schemas.microsoft.com/office/drawing/2014/main" id="{49CBB9CD-6376-49FC-A6FE-1B9EAFD186CB}"/>
              </a:ext>
            </a:extLst>
          </p:cNvPr>
          <p:cNvGrpSpPr/>
          <p:nvPr/>
        </p:nvGrpSpPr>
        <p:grpSpPr>
          <a:xfrm>
            <a:off x="3855122" y="1654175"/>
            <a:ext cx="2395620" cy="3077690"/>
            <a:chOff x="3855122" y="1654175"/>
            <a:chExt cx="2395620" cy="3077690"/>
          </a:xfrm>
        </p:grpSpPr>
        <p:sp>
          <p:nvSpPr>
            <p:cNvPr id="11" name="Text Placeholder 3">
              <a:extLst>
                <a:ext uri="{FF2B5EF4-FFF2-40B4-BE49-F238E27FC236}">
                  <a16:creationId xmlns:a16="http://schemas.microsoft.com/office/drawing/2014/main" id="{6E70843A-0544-4D1D-BCA0-4E20180167D1}"/>
                </a:ext>
              </a:extLst>
            </p:cNvPr>
            <p:cNvSpPr txBox="1">
              <a:spLocks/>
            </p:cNvSpPr>
            <p:nvPr/>
          </p:nvSpPr>
          <p:spPr>
            <a:xfrm>
              <a:off x="3855122" y="2319326"/>
              <a:ext cx="2395620" cy="2412539"/>
            </a:xfrm>
            <a:prstGeom prst="rect">
              <a:avLst/>
            </a:prstGeom>
          </p:spPr>
          <p:txBody>
            <a:bodyPr vert="horz" lIns="91440" tIns="45720" rIns="91440" bIns="45720" rtlCol="0">
              <a:normAutofit/>
            </a:bodyPr>
            <a:lstStyle>
              <a:defPPr>
                <a:defRPr lang="en-US"/>
              </a:defPPr>
              <a:lvl1pPr marL="0" indent="-228600" algn="l" defTabSz="685663"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831" indent="-227013"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2pPr>
              <a:lvl3pPr marL="685663"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3pPr>
              <a:lvl4pPr marL="1028494"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4pPr>
              <a:lvl5pPr marL="1371326"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5pPr>
              <a:lvl6pPr marL="1714157"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6989"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399820"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2651"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66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50" b="0" i="0" u="none" strike="noStrike" kern="1200" cap="none" spc="75" normalizeH="0" baseline="0" noProof="0">
                  <a:ln>
                    <a:noFill/>
                  </a:ln>
                  <a:solidFill>
                    <a:srgbClr val="3A60FF"/>
                  </a:solidFill>
                  <a:effectLst/>
                  <a:uLnTx/>
                  <a:uFillTx/>
                  <a:latin typeface="Arial" panose="020B0604020202020204"/>
                  <a:ea typeface="Poppins SemiBold" charset="0"/>
                  <a:cs typeface="+mn-cs"/>
                </a:rPr>
                <a:t>Savings</a:t>
              </a:r>
            </a:p>
            <a:p>
              <a:pPr marL="0" marR="0" lvl="0" indent="0" algn="ctr" defTabSz="68566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srgbClr val="000000"/>
                  </a:solidFill>
                  <a:effectLst/>
                  <a:uLnTx/>
                  <a:uFillTx/>
                  <a:latin typeface="Arial" charset="0"/>
                  <a:ea typeface="Arial" charset="0"/>
                  <a:cs typeface="Arial" charset="0"/>
                </a:rPr>
                <a:t>With VSP</a:t>
              </a:r>
              <a:r>
                <a:rPr kumimoji="0" lang="en-US" sz="1350" b="0" i="0" u="none" strike="noStrike" kern="1200" cap="none" spc="0" normalizeH="0" baseline="30000" noProof="0">
                  <a:ln>
                    <a:noFill/>
                  </a:ln>
                  <a:solidFill>
                    <a:srgbClr val="000000"/>
                  </a:solidFill>
                  <a:effectLst/>
                  <a:uLnTx/>
                  <a:uFillTx/>
                  <a:latin typeface="Arial" charset="0"/>
                  <a:ea typeface="Arial" charset="0"/>
                  <a:cs typeface="Arial" charset="0"/>
                </a:rPr>
                <a:t>®</a:t>
              </a:r>
              <a:r>
                <a:rPr kumimoji="0" lang="en-US" sz="1350" b="0" i="0" u="none" strike="noStrike" kern="1200" cap="none" spc="0" normalizeH="0" baseline="0" noProof="0">
                  <a:ln>
                    <a:noFill/>
                  </a:ln>
                  <a:solidFill>
                    <a:srgbClr val="000000"/>
                  </a:solidFill>
                  <a:effectLst/>
                  <a:uLnTx/>
                  <a:uFillTx/>
                  <a:latin typeface="Arial" charset="0"/>
                  <a:ea typeface="Arial" charset="0"/>
                  <a:cs typeface="Arial" charset="0"/>
                </a:rPr>
                <a:t>, your family can rely on additional savings and offers to get the care you need at low out-of-pocket costs.</a:t>
              </a:r>
            </a:p>
          </p:txBody>
        </p:sp>
        <p:sp>
          <p:nvSpPr>
            <p:cNvPr id="21" name="Freeform 74">
              <a:extLst>
                <a:ext uri="{FF2B5EF4-FFF2-40B4-BE49-F238E27FC236}">
                  <a16:creationId xmlns:a16="http://schemas.microsoft.com/office/drawing/2014/main" id="{B5ADD08B-D684-4087-9719-06C83CD1C1C3}"/>
                </a:ext>
              </a:extLst>
            </p:cNvPr>
            <p:cNvSpPr>
              <a:spLocks noChangeArrowheads="1"/>
            </p:cNvSpPr>
            <p:nvPr/>
          </p:nvSpPr>
          <p:spPr bwMode="auto">
            <a:xfrm>
              <a:off x="4910802" y="1654175"/>
              <a:ext cx="200025" cy="445683"/>
            </a:xfrm>
            <a:custGeom>
              <a:avLst/>
              <a:gdLst>
                <a:gd name="T0" fmla="*/ 324 w 385"/>
                <a:gd name="T1" fmla="*/ 456 h 667"/>
                <a:gd name="T2" fmla="*/ 324 w 385"/>
                <a:gd name="T3" fmla="*/ 456 h 667"/>
                <a:gd name="T4" fmla="*/ 324 w 385"/>
                <a:gd name="T5" fmla="*/ 456 h 667"/>
                <a:gd name="T6" fmla="*/ 324 w 385"/>
                <a:gd name="T7" fmla="*/ 456 h 667"/>
                <a:gd name="T8" fmla="*/ 223 w 385"/>
                <a:gd name="T9" fmla="*/ 542 h 667"/>
                <a:gd name="T10" fmla="*/ 223 w 385"/>
                <a:gd name="T11" fmla="*/ 542 h 667"/>
                <a:gd name="T12" fmla="*/ 223 w 385"/>
                <a:gd name="T13" fmla="*/ 365 h 667"/>
                <a:gd name="T14" fmla="*/ 223 w 385"/>
                <a:gd name="T15" fmla="*/ 365 h 667"/>
                <a:gd name="T16" fmla="*/ 324 w 385"/>
                <a:gd name="T17" fmla="*/ 456 h 667"/>
                <a:gd name="T18" fmla="*/ 178 w 385"/>
                <a:gd name="T19" fmla="*/ 296 h 667"/>
                <a:gd name="T20" fmla="*/ 178 w 385"/>
                <a:gd name="T21" fmla="*/ 296 h 667"/>
                <a:gd name="T22" fmla="*/ 178 w 385"/>
                <a:gd name="T23" fmla="*/ 296 h 667"/>
                <a:gd name="T24" fmla="*/ 178 w 385"/>
                <a:gd name="T25" fmla="*/ 296 h 667"/>
                <a:gd name="T26" fmla="*/ 78 w 385"/>
                <a:gd name="T27" fmla="*/ 207 h 667"/>
                <a:gd name="T28" fmla="*/ 78 w 385"/>
                <a:gd name="T29" fmla="*/ 207 h 667"/>
                <a:gd name="T30" fmla="*/ 78 w 385"/>
                <a:gd name="T31" fmla="*/ 204 h 667"/>
                <a:gd name="T32" fmla="*/ 78 w 385"/>
                <a:gd name="T33" fmla="*/ 204 h 667"/>
                <a:gd name="T34" fmla="*/ 178 w 385"/>
                <a:gd name="T35" fmla="*/ 121 h 667"/>
                <a:gd name="T36" fmla="*/ 178 w 385"/>
                <a:gd name="T37" fmla="*/ 121 h 667"/>
                <a:gd name="T38" fmla="*/ 178 w 385"/>
                <a:gd name="T39" fmla="*/ 296 h 667"/>
                <a:gd name="T40" fmla="*/ 223 w 385"/>
                <a:gd name="T41" fmla="*/ 307 h 667"/>
                <a:gd name="T42" fmla="*/ 223 w 385"/>
                <a:gd name="T43" fmla="*/ 307 h 667"/>
                <a:gd name="T44" fmla="*/ 223 w 385"/>
                <a:gd name="T45" fmla="*/ 307 h 667"/>
                <a:gd name="T46" fmla="*/ 223 w 385"/>
                <a:gd name="T47" fmla="*/ 124 h 667"/>
                <a:gd name="T48" fmla="*/ 223 w 385"/>
                <a:gd name="T49" fmla="*/ 124 h 667"/>
                <a:gd name="T50" fmla="*/ 335 w 385"/>
                <a:gd name="T51" fmla="*/ 178 h 667"/>
                <a:gd name="T52" fmla="*/ 335 w 385"/>
                <a:gd name="T53" fmla="*/ 178 h 667"/>
                <a:gd name="T54" fmla="*/ 368 w 385"/>
                <a:gd name="T55" fmla="*/ 132 h 667"/>
                <a:gd name="T56" fmla="*/ 368 w 385"/>
                <a:gd name="T57" fmla="*/ 132 h 667"/>
                <a:gd name="T58" fmla="*/ 223 w 385"/>
                <a:gd name="T59" fmla="*/ 73 h 667"/>
                <a:gd name="T60" fmla="*/ 223 w 385"/>
                <a:gd name="T61" fmla="*/ 73 h 667"/>
                <a:gd name="T62" fmla="*/ 223 w 385"/>
                <a:gd name="T63" fmla="*/ 0 h 667"/>
                <a:gd name="T64" fmla="*/ 178 w 385"/>
                <a:gd name="T65" fmla="*/ 0 h 667"/>
                <a:gd name="T66" fmla="*/ 178 w 385"/>
                <a:gd name="T67" fmla="*/ 70 h 667"/>
                <a:gd name="T68" fmla="*/ 178 w 385"/>
                <a:gd name="T69" fmla="*/ 70 h 667"/>
                <a:gd name="T70" fmla="*/ 20 w 385"/>
                <a:gd name="T71" fmla="*/ 207 h 667"/>
                <a:gd name="T72" fmla="*/ 20 w 385"/>
                <a:gd name="T73" fmla="*/ 207 h 667"/>
                <a:gd name="T74" fmla="*/ 20 w 385"/>
                <a:gd name="T75" fmla="*/ 210 h 667"/>
                <a:gd name="T76" fmla="*/ 20 w 385"/>
                <a:gd name="T77" fmla="*/ 210 h 667"/>
                <a:gd name="T78" fmla="*/ 178 w 385"/>
                <a:gd name="T79" fmla="*/ 354 h 667"/>
                <a:gd name="T80" fmla="*/ 178 w 385"/>
                <a:gd name="T81" fmla="*/ 354 h 667"/>
                <a:gd name="T82" fmla="*/ 178 w 385"/>
                <a:gd name="T83" fmla="*/ 542 h 667"/>
                <a:gd name="T84" fmla="*/ 178 w 385"/>
                <a:gd name="T85" fmla="*/ 542 h 667"/>
                <a:gd name="T86" fmla="*/ 33 w 385"/>
                <a:gd name="T87" fmla="*/ 469 h 667"/>
                <a:gd name="T88" fmla="*/ 33 w 385"/>
                <a:gd name="T89" fmla="*/ 469 h 667"/>
                <a:gd name="T90" fmla="*/ 0 w 385"/>
                <a:gd name="T91" fmla="*/ 515 h 667"/>
                <a:gd name="T92" fmla="*/ 0 w 385"/>
                <a:gd name="T93" fmla="*/ 515 h 667"/>
                <a:gd name="T94" fmla="*/ 178 w 385"/>
                <a:gd name="T95" fmla="*/ 593 h 667"/>
                <a:gd name="T96" fmla="*/ 178 w 385"/>
                <a:gd name="T97" fmla="*/ 593 h 667"/>
                <a:gd name="T98" fmla="*/ 178 w 385"/>
                <a:gd name="T99" fmla="*/ 666 h 667"/>
                <a:gd name="T100" fmla="*/ 223 w 385"/>
                <a:gd name="T101" fmla="*/ 666 h 667"/>
                <a:gd name="T102" fmla="*/ 223 w 385"/>
                <a:gd name="T103" fmla="*/ 593 h 667"/>
                <a:gd name="T104" fmla="*/ 223 w 385"/>
                <a:gd name="T105" fmla="*/ 593 h 667"/>
                <a:gd name="T106" fmla="*/ 384 w 385"/>
                <a:gd name="T107" fmla="*/ 453 h 667"/>
                <a:gd name="T108" fmla="*/ 384 w 385"/>
                <a:gd name="T109" fmla="*/ 453 h 667"/>
                <a:gd name="T110" fmla="*/ 384 w 385"/>
                <a:gd name="T111" fmla="*/ 451 h 667"/>
                <a:gd name="T112" fmla="*/ 384 w 385"/>
                <a:gd name="T113" fmla="*/ 451 h 667"/>
                <a:gd name="T114" fmla="*/ 223 w 385"/>
                <a:gd name="T115" fmla="*/ 307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85" h="667">
                  <a:moveTo>
                    <a:pt x="324" y="456"/>
                  </a:moveTo>
                  <a:lnTo>
                    <a:pt x="324" y="456"/>
                  </a:lnTo>
                  <a:lnTo>
                    <a:pt x="324" y="456"/>
                  </a:lnTo>
                  <a:lnTo>
                    <a:pt x="324" y="456"/>
                  </a:lnTo>
                  <a:cubicBezTo>
                    <a:pt x="324" y="505"/>
                    <a:pt x="285" y="539"/>
                    <a:pt x="223" y="542"/>
                  </a:cubicBezTo>
                  <a:lnTo>
                    <a:pt x="223" y="542"/>
                  </a:lnTo>
                  <a:lnTo>
                    <a:pt x="223" y="365"/>
                  </a:lnTo>
                  <a:lnTo>
                    <a:pt x="223" y="365"/>
                  </a:lnTo>
                  <a:cubicBezTo>
                    <a:pt x="306" y="384"/>
                    <a:pt x="324" y="410"/>
                    <a:pt x="324" y="456"/>
                  </a:cubicBezTo>
                  <a:close/>
                  <a:moveTo>
                    <a:pt x="178" y="296"/>
                  </a:moveTo>
                  <a:lnTo>
                    <a:pt x="178" y="296"/>
                  </a:lnTo>
                  <a:lnTo>
                    <a:pt x="178" y="296"/>
                  </a:lnTo>
                  <a:lnTo>
                    <a:pt x="178" y="296"/>
                  </a:lnTo>
                  <a:cubicBezTo>
                    <a:pt x="97" y="274"/>
                    <a:pt x="78" y="248"/>
                    <a:pt x="78" y="207"/>
                  </a:cubicBezTo>
                  <a:lnTo>
                    <a:pt x="78" y="207"/>
                  </a:lnTo>
                  <a:lnTo>
                    <a:pt x="78" y="204"/>
                  </a:lnTo>
                  <a:lnTo>
                    <a:pt x="78" y="204"/>
                  </a:lnTo>
                  <a:cubicBezTo>
                    <a:pt x="78" y="158"/>
                    <a:pt x="116" y="124"/>
                    <a:pt x="178" y="121"/>
                  </a:cubicBezTo>
                  <a:lnTo>
                    <a:pt x="178" y="121"/>
                  </a:lnTo>
                  <a:lnTo>
                    <a:pt x="178" y="296"/>
                  </a:lnTo>
                  <a:close/>
                  <a:moveTo>
                    <a:pt x="223" y="307"/>
                  </a:moveTo>
                  <a:lnTo>
                    <a:pt x="223" y="307"/>
                  </a:lnTo>
                  <a:lnTo>
                    <a:pt x="223" y="307"/>
                  </a:lnTo>
                  <a:lnTo>
                    <a:pt x="223" y="124"/>
                  </a:lnTo>
                  <a:lnTo>
                    <a:pt x="223" y="124"/>
                  </a:lnTo>
                  <a:cubicBezTo>
                    <a:pt x="260" y="129"/>
                    <a:pt x="298" y="145"/>
                    <a:pt x="335" y="178"/>
                  </a:cubicBezTo>
                  <a:lnTo>
                    <a:pt x="335" y="178"/>
                  </a:lnTo>
                  <a:lnTo>
                    <a:pt x="368" y="132"/>
                  </a:lnTo>
                  <a:lnTo>
                    <a:pt x="368" y="132"/>
                  </a:lnTo>
                  <a:cubicBezTo>
                    <a:pt x="324" y="97"/>
                    <a:pt x="279" y="78"/>
                    <a:pt x="223" y="73"/>
                  </a:cubicBezTo>
                  <a:lnTo>
                    <a:pt x="223" y="73"/>
                  </a:lnTo>
                  <a:lnTo>
                    <a:pt x="223" y="0"/>
                  </a:lnTo>
                  <a:lnTo>
                    <a:pt x="178" y="0"/>
                  </a:lnTo>
                  <a:lnTo>
                    <a:pt x="178" y="70"/>
                  </a:lnTo>
                  <a:lnTo>
                    <a:pt x="178" y="70"/>
                  </a:lnTo>
                  <a:cubicBezTo>
                    <a:pt x="84" y="75"/>
                    <a:pt x="20" y="132"/>
                    <a:pt x="20" y="207"/>
                  </a:cubicBezTo>
                  <a:lnTo>
                    <a:pt x="20" y="207"/>
                  </a:lnTo>
                  <a:lnTo>
                    <a:pt x="20" y="210"/>
                  </a:lnTo>
                  <a:lnTo>
                    <a:pt x="20" y="210"/>
                  </a:lnTo>
                  <a:cubicBezTo>
                    <a:pt x="20" y="287"/>
                    <a:pt x="67" y="327"/>
                    <a:pt x="178" y="354"/>
                  </a:cubicBezTo>
                  <a:lnTo>
                    <a:pt x="178" y="354"/>
                  </a:lnTo>
                  <a:lnTo>
                    <a:pt x="178" y="542"/>
                  </a:lnTo>
                  <a:lnTo>
                    <a:pt x="178" y="542"/>
                  </a:lnTo>
                  <a:cubicBezTo>
                    <a:pt x="124" y="534"/>
                    <a:pt x="78" y="510"/>
                    <a:pt x="33" y="469"/>
                  </a:cubicBezTo>
                  <a:lnTo>
                    <a:pt x="33" y="469"/>
                  </a:lnTo>
                  <a:lnTo>
                    <a:pt x="0" y="515"/>
                  </a:lnTo>
                  <a:lnTo>
                    <a:pt x="0" y="515"/>
                  </a:lnTo>
                  <a:cubicBezTo>
                    <a:pt x="51" y="561"/>
                    <a:pt x="111" y="585"/>
                    <a:pt x="178" y="593"/>
                  </a:cubicBezTo>
                  <a:lnTo>
                    <a:pt x="178" y="593"/>
                  </a:lnTo>
                  <a:lnTo>
                    <a:pt x="178" y="666"/>
                  </a:lnTo>
                  <a:lnTo>
                    <a:pt x="223" y="666"/>
                  </a:lnTo>
                  <a:lnTo>
                    <a:pt x="223" y="593"/>
                  </a:lnTo>
                  <a:lnTo>
                    <a:pt x="223" y="593"/>
                  </a:lnTo>
                  <a:cubicBezTo>
                    <a:pt x="319" y="588"/>
                    <a:pt x="384" y="534"/>
                    <a:pt x="384" y="453"/>
                  </a:cubicBezTo>
                  <a:lnTo>
                    <a:pt x="384" y="453"/>
                  </a:lnTo>
                  <a:lnTo>
                    <a:pt x="384" y="451"/>
                  </a:lnTo>
                  <a:lnTo>
                    <a:pt x="384" y="451"/>
                  </a:lnTo>
                  <a:cubicBezTo>
                    <a:pt x="384" y="376"/>
                    <a:pt x="335" y="332"/>
                    <a:pt x="223" y="307"/>
                  </a:cubicBezTo>
                  <a:close/>
                </a:path>
              </a:pathLst>
            </a:custGeom>
            <a:solidFill>
              <a:schemeClr val="accent1"/>
            </a:solidFill>
            <a:ln>
              <a:noFill/>
            </a:ln>
            <a:effec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506"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544327F2-43B5-40AA-BA70-A204B990C32E}"/>
              </a:ext>
            </a:extLst>
          </p:cNvPr>
          <p:cNvGrpSpPr/>
          <p:nvPr/>
        </p:nvGrpSpPr>
        <p:grpSpPr>
          <a:xfrm>
            <a:off x="6602962" y="1625600"/>
            <a:ext cx="2388638" cy="2549524"/>
            <a:chOff x="6602962" y="1625600"/>
            <a:chExt cx="2388638" cy="2549524"/>
          </a:xfrm>
        </p:grpSpPr>
        <p:sp>
          <p:nvSpPr>
            <p:cNvPr id="10" name="Text Placeholder 4">
              <a:extLst>
                <a:ext uri="{FF2B5EF4-FFF2-40B4-BE49-F238E27FC236}">
                  <a16:creationId xmlns:a16="http://schemas.microsoft.com/office/drawing/2014/main" id="{D3DA0122-F723-461A-9C5F-9D6CB2C7BD39}"/>
                </a:ext>
              </a:extLst>
            </p:cNvPr>
            <p:cNvSpPr txBox="1">
              <a:spLocks/>
            </p:cNvSpPr>
            <p:nvPr/>
          </p:nvSpPr>
          <p:spPr>
            <a:xfrm>
              <a:off x="6602962" y="2319325"/>
              <a:ext cx="2388638" cy="1855799"/>
            </a:xfrm>
            <a:prstGeom prst="rect">
              <a:avLst/>
            </a:prstGeom>
          </p:spPr>
          <p:txBody>
            <a:bodyPr vert="horz" lIns="91440" tIns="45720" rIns="91440" bIns="45720" rtlCol="0">
              <a:normAutofit/>
            </a:bodyPr>
            <a:lstStyle>
              <a:defPPr>
                <a:defRPr lang="en-US"/>
              </a:defPPr>
              <a:lvl1pPr marL="0" indent="-228600" algn="l" defTabSz="685663" rtl="0" eaLnBrk="1" latinLnBrk="0" hangingPunct="1">
                <a:lnSpc>
                  <a:spcPct val="90000"/>
                </a:lnSpc>
                <a:spcBef>
                  <a:spcPts val="1000"/>
                </a:spcBef>
                <a:buFont typeface="Arial" panose="020B0604020202020204" pitchFamily="34" charset="0"/>
                <a:buChar char="•"/>
                <a:defRPr sz="1350" kern="1200">
                  <a:solidFill>
                    <a:schemeClr val="tx1"/>
                  </a:solidFill>
                  <a:latin typeface="+mn-lt"/>
                  <a:ea typeface="+mn-ea"/>
                  <a:cs typeface="+mn-cs"/>
                </a:defRPr>
              </a:lvl1pPr>
              <a:lvl2pPr marL="342831" indent="-227013"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2pPr>
              <a:lvl3pPr marL="685663"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3pPr>
              <a:lvl4pPr marL="1028494"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4pPr>
              <a:lvl5pPr marL="1371326" indent="-228600" algn="l" defTabSz="685663" rtl="0" eaLnBrk="1" latinLnBrk="0" hangingPunct="1">
                <a:lnSpc>
                  <a:spcPct val="90000"/>
                </a:lnSpc>
                <a:spcBef>
                  <a:spcPts val="500"/>
                </a:spcBef>
                <a:buFont typeface="Arial" panose="020B0604020202020204" pitchFamily="34" charset="0"/>
                <a:buChar char="•"/>
                <a:tabLst/>
                <a:defRPr sz="1350" kern="1200">
                  <a:solidFill>
                    <a:schemeClr val="tx1"/>
                  </a:solidFill>
                  <a:latin typeface="+mn-lt"/>
                  <a:ea typeface="+mn-ea"/>
                  <a:cs typeface="+mn-cs"/>
                </a:defRPr>
              </a:lvl5pPr>
              <a:lvl6pPr marL="1714157"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6pPr>
              <a:lvl7pPr marL="2056989"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7pPr>
              <a:lvl8pPr marL="2399820"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8pPr>
              <a:lvl9pPr marL="2742651" indent="-228600" algn="l" defTabSz="685663"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66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50" b="0" i="0" u="none" strike="noStrike" kern="1200" cap="none" spc="75" normalizeH="0" baseline="0" noProof="0">
                  <a:ln>
                    <a:noFill/>
                  </a:ln>
                  <a:solidFill>
                    <a:srgbClr val="3A60FF"/>
                  </a:solidFill>
                  <a:effectLst/>
                  <a:uLnTx/>
                  <a:uFillTx/>
                  <a:latin typeface="Arial" panose="020B0604020202020204"/>
                  <a:ea typeface="Poppins SemiBold" charset="0"/>
                  <a:cs typeface="+mn-cs"/>
                </a:rPr>
                <a:t>Access</a:t>
              </a:r>
            </a:p>
            <a:p>
              <a:pPr marL="0" marR="0" lvl="0" indent="0" algn="ctr" defTabSz="68566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From private practice doctors to retail chain locations, VSP is here to help you with safe, convenient access to local </a:t>
              </a:r>
              <a:b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eye doctors.</a:t>
              </a:r>
            </a:p>
          </p:txBody>
        </p:sp>
        <p:grpSp>
          <p:nvGrpSpPr>
            <p:cNvPr id="22" name="Group 21">
              <a:extLst>
                <a:ext uri="{FF2B5EF4-FFF2-40B4-BE49-F238E27FC236}">
                  <a16:creationId xmlns:a16="http://schemas.microsoft.com/office/drawing/2014/main" id="{019EC63B-F634-4C0E-AB9C-55F300A11687}"/>
                </a:ext>
              </a:extLst>
            </p:cNvPr>
            <p:cNvGrpSpPr/>
            <p:nvPr/>
          </p:nvGrpSpPr>
          <p:grpSpPr>
            <a:xfrm>
              <a:off x="7482742" y="1625600"/>
              <a:ext cx="515253" cy="445683"/>
              <a:chOff x="7621588" y="1450975"/>
              <a:chExt cx="274637" cy="217488"/>
            </a:xfrm>
            <a:solidFill>
              <a:schemeClr val="accent1"/>
            </a:solidFill>
          </p:grpSpPr>
          <p:sp>
            <p:nvSpPr>
              <p:cNvPr id="23" name="Freeform 126">
                <a:extLst>
                  <a:ext uri="{FF2B5EF4-FFF2-40B4-BE49-F238E27FC236}">
                    <a16:creationId xmlns:a16="http://schemas.microsoft.com/office/drawing/2014/main" id="{E3ABCF72-CE14-40E1-89F0-D783825C7FAA}"/>
                  </a:ext>
                </a:extLst>
              </p:cNvPr>
              <p:cNvSpPr>
                <a:spLocks noChangeArrowheads="1"/>
              </p:cNvSpPr>
              <p:nvPr/>
            </p:nvSpPr>
            <p:spPr bwMode="auto">
              <a:xfrm>
                <a:off x="7621588" y="1450975"/>
                <a:ext cx="274637" cy="217488"/>
              </a:xfrm>
              <a:custGeom>
                <a:avLst/>
                <a:gdLst>
                  <a:gd name="T0" fmla="*/ 627 w 762"/>
                  <a:gd name="T1" fmla="*/ 555 h 602"/>
                  <a:gd name="T2" fmla="*/ 607 w 762"/>
                  <a:gd name="T3" fmla="*/ 523 h 602"/>
                  <a:gd name="T4" fmla="*/ 535 w 762"/>
                  <a:gd name="T5" fmla="*/ 487 h 602"/>
                  <a:gd name="T6" fmla="*/ 490 w 762"/>
                  <a:gd name="T7" fmla="*/ 493 h 602"/>
                  <a:gd name="T8" fmla="*/ 465 w 762"/>
                  <a:gd name="T9" fmla="*/ 512 h 602"/>
                  <a:gd name="T10" fmla="*/ 348 w 762"/>
                  <a:gd name="T11" fmla="*/ 566 h 602"/>
                  <a:gd name="T12" fmla="*/ 318 w 762"/>
                  <a:gd name="T13" fmla="*/ 512 h 602"/>
                  <a:gd name="T14" fmla="*/ 261 w 762"/>
                  <a:gd name="T15" fmla="*/ 490 h 602"/>
                  <a:gd name="T16" fmla="*/ 253 w 762"/>
                  <a:gd name="T17" fmla="*/ 480 h 602"/>
                  <a:gd name="T18" fmla="*/ 189 w 762"/>
                  <a:gd name="T19" fmla="*/ 464 h 602"/>
                  <a:gd name="T20" fmla="*/ 116 w 762"/>
                  <a:gd name="T21" fmla="*/ 426 h 602"/>
                  <a:gd name="T22" fmla="*/ 87 w 762"/>
                  <a:gd name="T23" fmla="*/ 420 h 602"/>
                  <a:gd name="T24" fmla="*/ 54 w 762"/>
                  <a:gd name="T25" fmla="*/ 381 h 602"/>
                  <a:gd name="T26" fmla="*/ 36 w 762"/>
                  <a:gd name="T27" fmla="*/ 245 h 602"/>
                  <a:gd name="T28" fmla="*/ 73 w 762"/>
                  <a:gd name="T29" fmla="*/ 175 h 602"/>
                  <a:gd name="T30" fmla="*/ 85 w 762"/>
                  <a:gd name="T31" fmla="*/ 166 h 602"/>
                  <a:gd name="T32" fmla="*/ 199 w 762"/>
                  <a:gd name="T33" fmla="*/ 172 h 602"/>
                  <a:gd name="T34" fmla="*/ 318 w 762"/>
                  <a:gd name="T35" fmla="*/ 196 h 602"/>
                  <a:gd name="T36" fmla="*/ 540 w 762"/>
                  <a:gd name="T37" fmla="*/ 266 h 602"/>
                  <a:gd name="T38" fmla="*/ 544 w 762"/>
                  <a:gd name="T39" fmla="*/ 289 h 602"/>
                  <a:gd name="T40" fmla="*/ 689 w 762"/>
                  <a:gd name="T41" fmla="*/ 220 h 602"/>
                  <a:gd name="T42" fmla="*/ 715 w 762"/>
                  <a:gd name="T43" fmla="*/ 183 h 602"/>
                  <a:gd name="T44" fmla="*/ 723 w 762"/>
                  <a:gd name="T45" fmla="*/ 201 h 602"/>
                  <a:gd name="T46" fmla="*/ 666 w 762"/>
                  <a:gd name="T47" fmla="*/ 311 h 602"/>
                  <a:gd name="T48" fmla="*/ 656 w 762"/>
                  <a:gd name="T49" fmla="*/ 340 h 602"/>
                  <a:gd name="T50" fmla="*/ 659 w 762"/>
                  <a:gd name="T51" fmla="*/ 391 h 602"/>
                  <a:gd name="T52" fmla="*/ 605 w 762"/>
                  <a:gd name="T53" fmla="*/ 448 h 602"/>
                  <a:gd name="T54" fmla="*/ 599 w 762"/>
                  <a:gd name="T55" fmla="*/ 502 h 602"/>
                  <a:gd name="T56" fmla="*/ 444 w 762"/>
                  <a:gd name="T57" fmla="*/ 358 h 602"/>
                  <a:gd name="T58" fmla="*/ 449 w 762"/>
                  <a:gd name="T59" fmla="*/ 24 h 602"/>
                  <a:gd name="T60" fmla="*/ 761 w 762"/>
                  <a:gd name="T61" fmla="*/ 188 h 602"/>
                  <a:gd name="T62" fmla="*/ 751 w 762"/>
                  <a:gd name="T63" fmla="*/ 172 h 602"/>
                  <a:gd name="T64" fmla="*/ 743 w 762"/>
                  <a:gd name="T65" fmla="*/ 155 h 602"/>
                  <a:gd name="T66" fmla="*/ 689 w 762"/>
                  <a:gd name="T67" fmla="*/ 177 h 602"/>
                  <a:gd name="T68" fmla="*/ 607 w 762"/>
                  <a:gd name="T69" fmla="*/ 245 h 602"/>
                  <a:gd name="T70" fmla="*/ 591 w 762"/>
                  <a:gd name="T71" fmla="*/ 268 h 602"/>
                  <a:gd name="T72" fmla="*/ 570 w 762"/>
                  <a:gd name="T73" fmla="*/ 255 h 602"/>
                  <a:gd name="T74" fmla="*/ 589 w 762"/>
                  <a:gd name="T75" fmla="*/ 142 h 602"/>
                  <a:gd name="T76" fmla="*/ 307 w 762"/>
                  <a:gd name="T77" fmla="*/ 137 h 602"/>
                  <a:gd name="T78" fmla="*/ 103 w 762"/>
                  <a:gd name="T79" fmla="*/ 123 h 602"/>
                  <a:gd name="T80" fmla="*/ 41 w 762"/>
                  <a:gd name="T81" fmla="*/ 134 h 602"/>
                  <a:gd name="T82" fmla="*/ 38 w 762"/>
                  <a:gd name="T83" fmla="*/ 166 h 602"/>
                  <a:gd name="T84" fmla="*/ 0 w 762"/>
                  <a:gd name="T85" fmla="*/ 278 h 602"/>
                  <a:gd name="T86" fmla="*/ 38 w 762"/>
                  <a:gd name="T87" fmla="*/ 402 h 602"/>
                  <a:gd name="T88" fmla="*/ 54 w 762"/>
                  <a:gd name="T89" fmla="*/ 418 h 602"/>
                  <a:gd name="T90" fmla="*/ 149 w 762"/>
                  <a:gd name="T91" fmla="*/ 482 h 602"/>
                  <a:gd name="T92" fmla="*/ 184 w 762"/>
                  <a:gd name="T93" fmla="*/ 490 h 602"/>
                  <a:gd name="T94" fmla="*/ 238 w 762"/>
                  <a:gd name="T95" fmla="*/ 502 h 602"/>
                  <a:gd name="T96" fmla="*/ 294 w 762"/>
                  <a:gd name="T97" fmla="*/ 528 h 602"/>
                  <a:gd name="T98" fmla="*/ 313 w 762"/>
                  <a:gd name="T99" fmla="*/ 560 h 602"/>
                  <a:gd name="T100" fmla="*/ 379 w 762"/>
                  <a:gd name="T101" fmla="*/ 587 h 602"/>
                  <a:gd name="T102" fmla="*/ 412 w 762"/>
                  <a:gd name="T103" fmla="*/ 539 h 602"/>
                  <a:gd name="T104" fmla="*/ 503 w 762"/>
                  <a:gd name="T105" fmla="*/ 518 h 602"/>
                  <a:gd name="T106" fmla="*/ 532 w 762"/>
                  <a:gd name="T107" fmla="*/ 512 h 602"/>
                  <a:gd name="T108" fmla="*/ 575 w 762"/>
                  <a:gd name="T109" fmla="*/ 515 h 602"/>
                  <a:gd name="T110" fmla="*/ 611 w 762"/>
                  <a:gd name="T111" fmla="*/ 577 h 602"/>
                  <a:gd name="T112" fmla="*/ 627 w 762"/>
                  <a:gd name="T113" fmla="*/ 502 h 602"/>
                  <a:gd name="T114" fmla="*/ 629 w 762"/>
                  <a:gd name="T115" fmla="*/ 461 h 602"/>
                  <a:gd name="T116" fmla="*/ 683 w 762"/>
                  <a:gd name="T117" fmla="*/ 373 h 602"/>
                  <a:gd name="T118" fmla="*/ 683 w 762"/>
                  <a:gd name="T119" fmla="*/ 345 h 602"/>
                  <a:gd name="T120" fmla="*/ 731 w 762"/>
                  <a:gd name="T121" fmla="*/ 273 h 602"/>
                  <a:gd name="T122" fmla="*/ 753 w 762"/>
                  <a:gd name="T123" fmla="*/ 214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2" h="602">
                    <a:moveTo>
                      <a:pt x="607" y="523"/>
                    </a:moveTo>
                    <a:lnTo>
                      <a:pt x="607" y="523"/>
                    </a:lnTo>
                    <a:lnTo>
                      <a:pt x="607" y="523"/>
                    </a:lnTo>
                    <a:lnTo>
                      <a:pt x="607" y="523"/>
                    </a:lnTo>
                    <a:cubicBezTo>
                      <a:pt x="613" y="531"/>
                      <a:pt x="619" y="541"/>
                      <a:pt x="624" y="549"/>
                    </a:cubicBezTo>
                    <a:cubicBezTo>
                      <a:pt x="624" y="552"/>
                      <a:pt x="627" y="555"/>
                      <a:pt x="627" y="555"/>
                    </a:cubicBezTo>
                    <a:lnTo>
                      <a:pt x="627" y="555"/>
                    </a:lnTo>
                    <a:lnTo>
                      <a:pt x="621" y="552"/>
                    </a:lnTo>
                    <a:lnTo>
                      <a:pt x="621" y="552"/>
                    </a:lnTo>
                    <a:cubicBezTo>
                      <a:pt x="619" y="549"/>
                      <a:pt x="616" y="547"/>
                      <a:pt x="616" y="544"/>
                    </a:cubicBezTo>
                    <a:cubicBezTo>
                      <a:pt x="613" y="541"/>
                      <a:pt x="611" y="533"/>
                      <a:pt x="611" y="528"/>
                    </a:cubicBezTo>
                    <a:cubicBezTo>
                      <a:pt x="607" y="528"/>
                      <a:pt x="607" y="526"/>
                      <a:pt x="607" y="523"/>
                    </a:cubicBezTo>
                    <a:close/>
                    <a:moveTo>
                      <a:pt x="557" y="493"/>
                    </a:moveTo>
                    <a:lnTo>
                      <a:pt x="557" y="493"/>
                    </a:lnTo>
                    <a:lnTo>
                      <a:pt x="557" y="493"/>
                    </a:lnTo>
                    <a:lnTo>
                      <a:pt x="557" y="493"/>
                    </a:lnTo>
                    <a:cubicBezTo>
                      <a:pt x="554" y="490"/>
                      <a:pt x="552" y="490"/>
                      <a:pt x="549" y="487"/>
                    </a:cubicBezTo>
                    <a:cubicBezTo>
                      <a:pt x="546" y="487"/>
                      <a:pt x="540" y="487"/>
                      <a:pt x="535" y="487"/>
                    </a:cubicBezTo>
                    <a:lnTo>
                      <a:pt x="535" y="487"/>
                    </a:lnTo>
                    <a:lnTo>
                      <a:pt x="527" y="485"/>
                    </a:lnTo>
                    <a:lnTo>
                      <a:pt x="527" y="485"/>
                    </a:lnTo>
                    <a:cubicBezTo>
                      <a:pt x="521" y="485"/>
                      <a:pt x="513" y="485"/>
                      <a:pt x="505" y="485"/>
                    </a:cubicBezTo>
                    <a:cubicBezTo>
                      <a:pt x="503" y="487"/>
                      <a:pt x="500" y="487"/>
                      <a:pt x="498" y="490"/>
                    </a:cubicBezTo>
                    <a:cubicBezTo>
                      <a:pt x="495" y="490"/>
                      <a:pt x="492" y="490"/>
                      <a:pt x="490" y="493"/>
                    </a:cubicBezTo>
                    <a:cubicBezTo>
                      <a:pt x="487" y="493"/>
                      <a:pt x="484" y="493"/>
                      <a:pt x="479" y="495"/>
                    </a:cubicBezTo>
                    <a:cubicBezTo>
                      <a:pt x="473" y="499"/>
                      <a:pt x="470" y="504"/>
                      <a:pt x="470" y="512"/>
                    </a:cubicBezTo>
                    <a:lnTo>
                      <a:pt x="470" y="512"/>
                    </a:lnTo>
                    <a:lnTo>
                      <a:pt x="473" y="515"/>
                    </a:lnTo>
                    <a:lnTo>
                      <a:pt x="473" y="515"/>
                    </a:lnTo>
                    <a:cubicBezTo>
                      <a:pt x="470" y="512"/>
                      <a:pt x="467" y="512"/>
                      <a:pt x="465" y="512"/>
                    </a:cubicBezTo>
                    <a:cubicBezTo>
                      <a:pt x="457" y="510"/>
                      <a:pt x="446" y="510"/>
                      <a:pt x="438" y="510"/>
                    </a:cubicBezTo>
                    <a:cubicBezTo>
                      <a:pt x="425" y="507"/>
                      <a:pt x="408" y="507"/>
                      <a:pt x="395" y="518"/>
                    </a:cubicBezTo>
                    <a:cubicBezTo>
                      <a:pt x="392" y="520"/>
                      <a:pt x="387" y="523"/>
                      <a:pt x="384" y="526"/>
                    </a:cubicBezTo>
                    <a:cubicBezTo>
                      <a:pt x="384" y="528"/>
                      <a:pt x="382" y="528"/>
                      <a:pt x="379" y="531"/>
                    </a:cubicBezTo>
                    <a:cubicBezTo>
                      <a:pt x="379" y="531"/>
                      <a:pt x="377" y="533"/>
                      <a:pt x="375" y="533"/>
                    </a:cubicBezTo>
                    <a:cubicBezTo>
                      <a:pt x="364" y="539"/>
                      <a:pt x="348" y="547"/>
                      <a:pt x="348" y="566"/>
                    </a:cubicBezTo>
                    <a:cubicBezTo>
                      <a:pt x="342" y="560"/>
                      <a:pt x="339" y="552"/>
                      <a:pt x="337" y="549"/>
                    </a:cubicBezTo>
                    <a:lnTo>
                      <a:pt x="337" y="549"/>
                    </a:lnTo>
                    <a:lnTo>
                      <a:pt x="329" y="536"/>
                    </a:lnTo>
                    <a:lnTo>
                      <a:pt x="329" y="536"/>
                    </a:lnTo>
                    <a:cubicBezTo>
                      <a:pt x="329" y="533"/>
                      <a:pt x="329" y="533"/>
                      <a:pt x="329" y="531"/>
                    </a:cubicBezTo>
                    <a:cubicBezTo>
                      <a:pt x="326" y="526"/>
                      <a:pt x="323" y="518"/>
                      <a:pt x="318" y="512"/>
                    </a:cubicBezTo>
                    <a:cubicBezTo>
                      <a:pt x="313" y="504"/>
                      <a:pt x="302" y="502"/>
                      <a:pt x="294" y="502"/>
                    </a:cubicBezTo>
                    <a:cubicBezTo>
                      <a:pt x="289" y="502"/>
                      <a:pt x="286" y="504"/>
                      <a:pt x="281" y="507"/>
                    </a:cubicBezTo>
                    <a:cubicBezTo>
                      <a:pt x="277" y="507"/>
                      <a:pt x="275" y="510"/>
                      <a:pt x="272" y="510"/>
                    </a:cubicBezTo>
                    <a:cubicBezTo>
                      <a:pt x="272" y="510"/>
                      <a:pt x="272" y="507"/>
                      <a:pt x="269" y="507"/>
                    </a:cubicBezTo>
                    <a:cubicBezTo>
                      <a:pt x="267" y="502"/>
                      <a:pt x="264" y="499"/>
                      <a:pt x="261" y="490"/>
                    </a:cubicBezTo>
                    <a:lnTo>
                      <a:pt x="261" y="490"/>
                    </a:lnTo>
                    <a:lnTo>
                      <a:pt x="261" y="487"/>
                    </a:lnTo>
                    <a:lnTo>
                      <a:pt x="261" y="487"/>
                    </a:lnTo>
                    <a:cubicBezTo>
                      <a:pt x="259" y="487"/>
                      <a:pt x="259" y="485"/>
                      <a:pt x="259" y="485"/>
                    </a:cubicBezTo>
                    <a:lnTo>
                      <a:pt x="259" y="485"/>
                    </a:lnTo>
                    <a:lnTo>
                      <a:pt x="253" y="480"/>
                    </a:lnTo>
                    <a:lnTo>
                      <a:pt x="253" y="480"/>
                    </a:lnTo>
                    <a:cubicBezTo>
                      <a:pt x="245" y="472"/>
                      <a:pt x="238" y="461"/>
                      <a:pt x="219" y="458"/>
                    </a:cubicBezTo>
                    <a:cubicBezTo>
                      <a:pt x="216" y="458"/>
                      <a:pt x="210" y="458"/>
                      <a:pt x="205" y="461"/>
                    </a:cubicBezTo>
                    <a:cubicBezTo>
                      <a:pt x="202" y="461"/>
                      <a:pt x="197" y="464"/>
                      <a:pt x="194" y="466"/>
                    </a:cubicBezTo>
                    <a:cubicBezTo>
                      <a:pt x="194" y="466"/>
                      <a:pt x="191" y="464"/>
                      <a:pt x="189" y="464"/>
                    </a:cubicBezTo>
                    <a:lnTo>
                      <a:pt x="189" y="464"/>
                    </a:lnTo>
                    <a:lnTo>
                      <a:pt x="189" y="464"/>
                    </a:lnTo>
                    <a:lnTo>
                      <a:pt x="189" y="464"/>
                    </a:lnTo>
                    <a:cubicBezTo>
                      <a:pt x="186" y="464"/>
                      <a:pt x="186" y="464"/>
                      <a:pt x="184" y="464"/>
                    </a:cubicBezTo>
                    <a:lnTo>
                      <a:pt x="184" y="464"/>
                    </a:lnTo>
                    <a:lnTo>
                      <a:pt x="162" y="458"/>
                    </a:lnTo>
                    <a:lnTo>
                      <a:pt x="116" y="426"/>
                    </a:lnTo>
                    <a:lnTo>
                      <a:pt x="116" y="426"/>
                    </a:lnTo>
                    <a:cubicBezTo>
                      <a:pt x="114" y="426"/>
                      <a:pt x="114" y="426"/>
                      <a:pt x="111" y="426"/>
                    </a:cubicBezTo>
                    <a:cubicBezTo>
                      <a:pt x="111" y="426"/>
                      <a:pt x="106" y="423"/>
                      <a:pt x="103" y="423"/>
                    </a:cubicBezTo>
                    <a:lnTo>
                      <a:pt x="103" y="423"/>
                    </a:lnTo>
                    <a:lnTo>
                      <a:pt x="100" y="423"/>
                    </a:lnTo>
                    <a:lnTo>
                      <a:pt x="100" y="423"/>
                    </a:lnTo>
                    <a:cubicBezTo>
                      <a:pt x="98" y="423"/>
                      <a:pt x="90" y="420"/>
                      <a:pt x="87" y="420"/>
                    </a:cubicBezTo>
                    <a:cubicBezTo>
                      <a:pt x="85" y="418"/>
                      <a:pt x="85" y="412"/>
                      <a:pt x="82" y="407"/>
                    </a:cubicBezTo>
                    <a:cubicBezTo>
                      <a:pt x="78" y="404"/>
                      <a:pt x="76" y="402"/>
                      <a:pt x="76" y="399"/>
                    </a:cubicBezTo>
                    <a:cubicBezTo>
                      <a:pt x="70" y="394"/>
                      <a:pt x="65" y="389"/>
                      <a:pt x="57" y="383"/>
                    </a:cubicBezTo>
                    <a:cubicBezTo>
                      <a:pt x="57" y="383"/>
                      <a:pt x="57" y="383"/>
                      <a:pt x="54" y="381"/>
                    </a:cubicBezTo>
                    <a:lnTo>
                      <a:pt x="54" y="381"/>
                    </a:lnTo>
                    <a:lnTo>
                      <a:pt x="54" y="381"/>
                    </a:lnTo>
                    <a:lnTo>
                      <a:pt x="54" y="381"/>
                    </a:lnTo>
                    <a:cubicBezTo>
                      <a:pt x="52" y="381"/>
                      <a:pt x="52" y="378"/>
                      <a:pt x="52" y="378"/>
                    </a:cubicBezTo>
                    <a:lnTo>
                      <a:pt x="52" y="378"/>
                    </a:lnTo>
                    <a:lnTo>
                      <a:pt x="38" y="348"/>
                    </a:lnTo>
                    <a:lnTo>
                      <a:pt x="28" y="278"/>
                    </a:lnTo>
                    <a:lnTo>
                      <a:pt x="36" y="245"/>
                    </a:lnTo>
                    <a:lnTo>
                      <a:pt x="65" y="175"/>
                    </a:lnTo>
                    <a:lnTo>
                      <a:pt x="65" y="175"/>
                    </a:lnTo>
                    <a:lnTo>
                      <a:pt x="65" y="172"/>
                    </a:lnTo>
                    <a:cubicBezTo>
                      <a:pt x="68" y="172"/>
                      <a:pt x="70" y="175"/>
                      <a:pt x="73" y="172"/>
                    </a:cubicBezTo>
                    <a:lnTo>
                      <a:pt x="73" y="172"/>
                    </a:lnTo>
                    <a:lnTo>
                      <a:pt x="73" y="175"/>
                    </a:lnTo>
                    <a:lnTo>
                      <a:pt x="78" y="168"/>
                    </a:lnTo>
                    <a:lnTo>
                      <a:pt x="78" y="168"/>
                    </a:lnTo>
                    <a:cubicBezTo>
                      <a:pt x="78" y="168"/>
                      <a:pt x="82" y="168"/>
                      <a:pt x="82" y="166"/>
                    </a:cubicBezTo>
                    <a:lnTo>
                      <a:pt x="82" y="166"/>
                    </a:lnTo>
                    <a:lnTo>
                      <a:pt x="85" y="166"/>
                    </a:lnTo>
                    <a:lnTo>
                      <a:pt x="85" y="166"/>
                    </a:lnTo>
                    <a:cubicBezTo>
                      <a:pt x="87" y="163"/>
                      <a:pt x="90" y="161"/>
                      <a:pt x="90" y="155"/>
                    </a:cubicBezTo>
                    <a:lnTo>
                      <a:pt x="90" y="155"/>
                    </a:lnTo>
                    <a:lnTo>
                      <a:pt x="90" y="147"/>
                    </a:lnTo>
                    <a:lnTo>
                      <a:pt x="90" y="147"/>
                    </a:lnTo>
                    <a:lnTo>
                      <a:pt x="92" y="147"/>
                    </a:lnTo>
                    <a:cubicBezTo>
                      <a:pt x="100" y="153"/>
                      <a:pt x="181" y="168"/>
                      <a:pt x="199" y="172"/>
                    </a:cubicBezTo>
                    <a:cubicBezTo>
                      <a:pt x="219" y="175"/>
                      <a:pt x="286" y="183"/>
                      <a:pt x="305" y="185"/>
                    </a:cubicBezTo>
                    <a:lnTo>
                      <a:pt x="305" y="185"/>
                    </a:lnTo>
                    <a:lnTo>
                      <a:pt x="315" y="188"/>
                    </a:lnTo>
                    <a:lnTo>
                      <a:pt x="315" y="188"/>
                    </a:lnTo>
                    <a:cubicBezTo>
                      <a:pt x="315" y="188"/>
                      <a:pt x="315" y="188"/>
                      <a:pt x="315" y="191"/>
                    </a:cubicBezTo>
                    <a:cubicBezTo>
                      <a:pt x="318" y="193"/>
                      <a:pt x="318" y="196"/>
                      <a:pt x="318" y="196"/>
                    </a:cubicBezTo>
                    <a:cubicBezTo>
                      <a:pt x="356" y="286"/>
                      <a:pt x="425" y="375"/>
                      <a:pt x="433" y="386"/>
                    </a:cubicBezTo>
                    <a:lnTo>
                      <a:pt x="433" y="386"/>
                    </a:lnTo>
                    <a:lnTo>
                      <a:pt x="441" y="396"/>
                    </a:lnTo>
                    <a:lnTo>
                      <a:pt x="451" y="386"/>
                    </a:lnTo>
                    <a:lnTo>
                      <a:pt x="451" y="386"/>
                    </a:lnTo>
                    <a:cubicBezTo>
                      <a:pt x="457" y="381"/>
                      <a:pt x="500" y="329"/>
                      <a:pt x="540" y="266"/>
                    </a:cubicBezTo>
                    <a:lnTo>
                      <a:pt x="540" y="266"/>
                    </a:lnTo>
                    <a:lnTo>
                      <a:pt x="544" y="268"/>
                    </a:lnTo>
                    <a:lnTo>
                      <a:pt x="549" y="273"/>
                    </a:lnTo>
                    <a:lnTo>
                      <a:pt x="549" y="281"/>
                    </a:lnTo>
                    <a:lnTo>
                      <a:pt x="544" y="289"/>
                    </a:lnTo>
                    <a:lnTo>
                      <a:pt x="544" y="289"/>
                    </a:lnTo>
                    <a:cubicBezTo>
                      <a:pt x="544" y="297"/>
                      <a:pt x="546" y="303"/>
                      <a:pt x="552" y="305"/>
                    </a:cubicBezTo>
                    <a:cubicBezTo>
                      <a:pt x="567" y="316"/>
                      <a:pt x="589" y="308"/>
                      <a:pt x="599" y="297"/>
                    </a:cubicBezTo>
                    <a:cubicBezTo>
                      <a:pt x="607" y="291"/>
                      <a:pt x="613" y="286"/>
                      <a:pt x="616" y="278"/>
                    </a:cubicBezTo>
                    <a:cubicBezTo>
                      <a:pt x="616" y="278"/>
                      <a:pt x="619" y="273"/>
                      <a:pt x="621" y="268"/>
                    </a:cubicBezTo>
                    <a:cubicBezTo>
                      <a:pt x="635" y="266"/>
                      <a:pt x="651" y="263"/>
                      <a:pt x="653" y="237"/>
                    </a:cubicBezTo>
                    <a:cubicBezTo>
                      <a:pt x="656" y="228"/>
                      <a:pt x="674" y="220"/>
                      <a:pt x="689" y="220"/>
                    </a:cubicBezTo>
                    <a:cubicBezTo>
                      <a:pt x="691" y="220"/>
                      <a:pt x="691" y="220"/>
                      <a:pt x="694" y="220"/>
                    </a:cubicBezTo>
                    <a:cubicBezTo>
                      <a:pt x="694" y="220"/>
                      <a:pt x="697" y="220"/>
                      <a:pt x="699" y="217"/>
                    </a:cubicBezTo>
                    <a:cubicBezTo>
                      <a:pt x="715" y="209"/>
                      <a:pt x="715" y="193"/>
                      <a:pt x="715" y="185"/>
                    </a:cubicBezTo>
                    <a:lnTo>
                      <a:pt x="715" y="185"/>
                    </a:lnTo>
                    <a:lnTo>
                      <a:pt x="715" y="183"/>
                    </a:lnTo>
                    <a:lnTo>
                      <a:pt x="715" y="183"/>
                    </a:lnTo>
                    <a:cubicBezTo>
                      <a:pt x="718" y="180"/>
                      <a:pt x="718" y="177"/>
                      <a:pt x="718" y="175"/>
                    </a:cubicBezTo>
                    <a:cubicBezTo>
                      <a:pt x="720" y="177"/>
                      <a:pt x="720" y="180"/>
                      <a:pt x="723" y="185"/>
                    </a:cubicBezTo>
                    <a:cubicBezTo>
                      <a:pt x="726" y="188"/>
                      <a:pt x="728" y="188"/>
                      <a:pt x="734" y="193"/>
                    </a:cubicBezTo>
                    <a:lnTo>
                      <a:pt x="734" y="193"/>
                    </a:lnTo>
                    <a:lnTo>
                      <a:pt x="734" y="196"/>
                    </a:lnTo>
                    <a:lnTo>
                      <a:pt x="723" y="201"/>
                    </a:lnTo>
                    <a:lnTo>
                      <a:pt x="723" y="201"/>
                    </a:lnTo>
                    <a:cubicBezTo>
                      <a:pt x="718" y="204"/>
                      <a:pt x="715" y="209"/>
                      <a:pt x="710" y="214"/>
                    </a:cubicBezTo>
                    <a:cubicBezTo>
                      <a:pt x="705" y="220"/>
                      <a:pt x="699" y="237"/>
                      <a:pt x="702" y="247"/>
                    </a:cubicBezTo>
                    <a:cubicBezTo>
                      <a:pt x="702" y="253"/>
                      <a:pt x="705" y="255"/>
                      <a:pt x="705" y="258"/>
                    </a:cubicBezTo>
                    <a:cubicBezTo>
                      <a:pt x="697" y="266"/>
                      <a:pt x="686" y="275"/>
                      <a:pt x="678" y="283"/>
                    </a:cubicBezTo>
                    <a:cubicBezTo>
                      <a:pt x="669" y="291"/>
                      <a:pt x="669" y="303"/>
                      <a:pt x="666" y="311"/>
                    </a:cubicBezTo>
                    <a:cubicBezTo>
                      <a:pt x="666" y="313"/>
                      <a:pt x="664" y="316"/>
                      <a:pt x="664" y="319"/>
                    </a:cubicBezTo>
                    <a:cubicBezTo>
                      <a:pt x="664" y="319"/>
                      <a:pt x="664" y="321"/>
                      <a:pt x="661" y="324"/>
                    </a:cubicBezTo>
                    <a:cubicBezTo>
                      <a:pt x="661" y="329"/>
                      <a:pt x="659" y="335"/>
                      <a:pt x="659" y="335"/>
                    </a:cubicBezTo>
                    <a:lnTo>
                      <a:pt x="659" y="335"/>
                    </a:lnTo>
                    <a:lnTo>
                      <a:pt x="656" y="340"/>
                    </a:lnTo>
                    <a:lnTo>
                      <a:pt x="656" y="340"/>
                    </a:lnTo>
                    <a:cubicBezTo>
                      <a:pt x="656" y="348"/>
                      <a:pt x="653" y="356"/>
                      <a:pt x="653" y="361"/>
                    </a:cubicBezTo>
                    <a:cubicBezTo>
                      <a:pt x="653" y="364"/>
                      <a:pt x="653" y="364"/>
                      <a:pt x="656" y="375"/>
                    </a:cubicBezTo>
                    <a:lnTo>
                      <a:pt x="656" y="375"/>
                    </a:lnTo>
                    <a:lnTo>
                      <a:pt x="656" y="378"/>
                    </a:lnTo>
                    <a:lnTo>
                      <a:pt x="656" y="378"/>
                    </a:lnTo>
                    <a:cubicBezTo>
                      <a:pt x="656" y="381"/>
                      <a:pt x="659" y="386"/>
                      <a:pt x="659" y="391"/>
                    </a:cubicBezTo>
                    <a:cubicBezTo>
                      <a:pt x="651" y="396"/>
                      <a:pt x="648" y="402"/>
                      <a:pt x="643" y="410"/>
                    </a:cubicBezTo>
                    <a:lnTo>
                      <a:pt x="643" y="410"/>
                    </a:lnTo>
                    <a:cubicBezTo>
                      <a:pt x="635" y="410"/>
                      <a:pt x="629" y="415"/>
                      <a:pt x="627" y="418"/>
                    </a:cubicBezTo>
                    <a:cubicBezTo>
                      <a:pt x="621" y="426"/>
                      <a:pt x="613" y="437"/>
                      <a:pt x="607" y="445"/>
                    </a:cubicBezTo>
                    <a:lnTo>
                      <a:pt x="607" y="445"/>
                    </a:lnTo>
                    <a:lnTo>
                      <a:pt x="605" y="448"/>
                    </a:lnTo>
                    <a:lnTo>
                      <a:pt x="605" y="448"/>
                    </a:lnTo>
                    <a:cubicBezTo>
                      <a:pt x="599" y="456"/>
                      <a:pt x="594" y="464"/>
                      <a:pt x="594" y="472"/>
                    </a:cubicBezTo>
                    <a:lnTo>
                      <a:pt x="594" y="487"/>
                    </a:lnTo>
                    <a:cubicBezTo>
                      <a:pt x="594" y="490"/>
                      <a:pt x="594" y="490"/>
                      <a:pt x="594" y="493"/>
                    </a:cubicBezTo>
                    <a:lnTo>
                      <a:pt x="594" y="493"/>
                    </a:lnTo>
                    <a:lnTo>
                      <a:pt x="599" y="502"/>
                    </a:lnTo>
                    <a:lnTo>
                      <a:pt x="599" y="502"/>
                    </a:lnTo>
                    <a:cubicBezTo>
                      <a:pt x="591" y="490"/>
                      <a:pt x="583" y="482"/>
                      <a:pt x="567" y="487"/>
                    </a:cubicBezTo>
                    <a:cubicBezTo>
                      <a:pt x="562" y="487"/>
                      <a:pt x="559" y="490"/>
                      <a:pt x="557" y="493"/>
                    </a:cubicBezTo>
                    <a:close/>
                    <a:moveTo>
                      <a:pt x="444" y="358"/>
                    </a:moveTo>
                    <a:lnTo>
                      <a:pt x="444" y="358"/>
                    </a:lnTo>
                    <a:lnTo>
                      <a:pt x="444" y="358"/>
                    </a:lnTo>
                    <a:lnTo>
                      <a:pt x="444" y="358"/>
                    </a:lnTo>
                    <a:cubicBezTo>
                      <a:pt x="422" y="329"/>
                      <a:pt x="372" y="260"/>
                      <a:pt x="342" y="188"/>
                    </a:cubicBezTo>
                    <a:cubicBezTo>
                      <a:pt x="334" y="172"/>
                      <a:pt x="331" y="155"/>
                      <a:pt x="331" y="137"/>
                    </a:cubicBezTo>
                    <a:cubicBezTo>
                      <a:pt x="331" y="75"/>
                      <a:pt x="384" y="24"/>
                      <a:pt x="446" y="24"/>
                    </a:cubicBezTo>
                    <a:lnTo>
                      <a:pt x="446" y="24"/>
                    </a:lnTo>
                    <a:lnTo>
                      <a:pt x="449" y="24"/>
                    </a:lnTo>
                    <a:lnTo>
                      <a:pt x="449" y="24"/>
                    </a:lnTo>
                    <a:cubicBezTo>
                      <a:pt x="482" y="24"/>
                      <a:pt x="511" y="38"/>
                      <a:pt x="532" y="59"/>
                    </a:cubicBezTo>
                    <a:cubicBezTo>
                      <a:pt x="554" y="80"/>
                      <a:pt x="565" y="110"/>
                      <a:pt x="565" y="142"/>
                    </a:cubicBezTo>
                    <a:cubicBezTo>
                      <a:pt x="565" y="158"/>
                      <a:pt x="559" y="177"/>
                      <a:pt x="552" y="193"/>
                    </a:cubicBezTo>
                    <a:cubicBezTo>
                      <a:pt x="519" y="263"/>
                      <a:pt x="465" y="329"/>
                      <a:pt x="444" y="358"/>
                    </a:cubicBezTo>
                    <a:close/>
                    <a:moveTo>
                      <a:pt x="761" y="188"/>
                    </a:moveTo>
                    <a:lnTo>
                      <a:pt x="761" y="188"/>
                    </a:lnTo>
                    <a:lnTo>
                      <a:pt x="761" y="188"/>
                    </a:lnTo>
                    <a:lnTo>
                      <a:pt x="761" y="188"/>
                    </a:lnTo>
                    <a:cubicBezTo>
                      <a:pt x="761" y="183"/>
                      <a:pt x="756" y="180"/>
                      <a:pt x="753" y="175"/>
                    </a:cubicBezTo>
                    <a:lnTo>
                      <a:pt x="753" y="175"/>
                    </a:lnTo>
                    <a:lnTo>
                      <a:pt x="751" y="172"/>
                    </a:lnTo>
                    <a:lnTo>
                      <a:pt x="751" y="172"/>
                    </a:lnTo>
                    <a:cubicBezTo>
                      <a:pt x="748" y="172"/>
                      <a:pt x="748" y="168"/>
                      <a:pt x="748" y="168"/>
                    </a:cubicBezTo>
                    <a:cubicBezTo>
                      <a:pt x="745" y="166"/>
                      <a:pt x="745" y="163"/>
                      <a:pt x="743" y="158"/>
                    </a:cubicBezTo>
                    <a:lnTo>
                      <a:pt x="743" y="158"/>
                    </a:lnTo>
                    <a:lnTo>
                      <a:pt x="743" y="155"/>
                    </a:lnTo>
                    <a:lnTo>
                      <a:pt x="743" y="155"/>
                    </a:lnTo>
                    <a:cubicBezTo>
                      <a:pt x="739" y="150"/>
                      <a:pt x="736" y="147"/>
                      <a:pt x="731" y="147"/>
                    </a:cubicBezTo>
                    <a:cubicBezTo>
                      <a:pt x="726" y="145"/>
                      <a:pt x="707" y="139"/>
                      <a:pt x="699" y="155"/>
                    </a:cubicBezTo>
                    <a:cubicBezTo>
                      <a:pt x="694" y="161"/>
                      <a:pt x="691" y="168"/>
                      <a:pt x="691" y="175"/>
                    </a:cubicBezTo>
                    <a:lnTo>
                      <a:pt x="691" y="175"/>
                    </a:lnTo>
                    <a:lnTo>
                      <a:pt x="689" y="177"/>
                    </a:lnTo>
                    <a:lnTo>
                      <a:pt x="689" y="177"/>
                    </a:lnTo>
                    <a:cubicBezTo>
                      <a:pt x="689" y="180"/>
                      <a:pt x="689" y="183"/>
                      <a:pt x="689" y="183"/>
                    </a:cubicBezTo>
                    <a:cubicBezTo>
                      <a:pt x="689" y="193"/>
                      <a:pt x="689" y="193"/>
                      <a:pt x="686" y="193"/>
                    </a:cubicBezTo>
                    <a:cubicBezTo>
                      <a:pt x="664" y="196"/>
                      <a:pt x="629" y="207"/>
                      <a:pt x="627" y="233"/>
                    </a:cubicBezTo>
                    <a:cubicBezTo>
                      <a:pt x="627" y="242"/>
                      <a:pt x="627" y="242"/>
                      <a:pt x="613" y="245"/>
                    </a:cubicBezTo>
                    <a:cubicBezTo>
                      <a:pt x="611" y="245"/>
                      <a:pt x="607" y="245"/>
                      <a:pt x="607" y="245"/>
                    </a:cubicBezTo>
                    <a:lnTo>
                      <a:pt x="607" y="245"/>
                    </a:lnTo>
                    <a:lnTo>
                      <a:pt x="605" y="245"/>
                    </a:lnTo>
                    <a:lnTo>
                      <a:pt x="605" y="245"/>
                    </a:lnTo>
                    <a:lnTo>
                      <a:pt x="605" y="245"/>
                    </a:lnTo>
                    <a:cubicBezTo>
                      <a:pt x="599" y="247"/>
                      <a:pt x="597" y="250"/>
                      <a:pt x="597" y="255"/>
                    </a:cubicBezTo>
                    <a:cubicBezTo>
                      <a:pt x="594" y="255"/>
                      <a:pt x="594" y="255"/>
                      <a:pt x="594" y="258"/>
                    </a:cubicBezTo>
                    <a:cubicBezTo>
                      <a:pt x="594" y="260"/>
                      <a:pt x="591" y="268"/>
                      <a:pt x="591" y="268"/>
                    </a:cubicBezTo>
                    <a:cubicBezTo>
                      <a:pt x="591" y="270"/>
                      <a:pt x="589" y="273"/>
                      <a:pt x="583" y="275"/>
                    </a:cubicBezTo>
                    <a:cubicBezTo>
                      <a:pt x="581" y="278"/>
                      <a:pt x="578" y="281"/>
                      <a:pt x="575" y="281"/>
                    </a:cubicBezTo>
                    <a:lnTo>
                      <a:pt x="575" y="281"/>
                    </a:lnTo>
                    <a:lnTo>
                      <a:pt x="578" y="268"/>
                    </a:lnTo>
                    <a:lnTo>
                      <a:pt x="578" y="268"/>
                    </a:lnTo>
                    <a:cubicBezTo>
                      <a:pt x="578" y="263"/>
                      <a:pt x="575" y="258"/>
                      <a:pt x="570" y="255"/>
                    </a:cubicBezTo>
                    <a:lnTo>
                      <a:pt x="570" y="255"/>
                    </a:lnTo>
                    <a:lnTo>
                      <a:pt x="557" y="245"/>
                    </a:lnTo>
                    <a:lnTo>
                      <a:pt x="554" y="245"/>
                    </a:lnTo>
                    <a:lnTo>
                      <a:pt x="554" y="245"/>
                    </a:lnTo>
                    <a:cubicBezTo>
                      <a:pt x="562" y="228"/>
                      <a:pt x="567" y="214"/>
                      <a:pt x="573" y="204"/>
                    </a:cubicBezTo>
                    <a:cubicBezTo>
                      <a:pt x="583" y="183"/>
                      <a:pt x="589" y="163"/>
                      <a:pt x="589" y="142"/>
                    </a:cubicBezTo>
                    <a:cubicBezTo>
                      <a:pt x="589" y="105"/>
                      <a:pt x="575" y="70"/>
                      <a:pt x="549" y="43"/>
                    </a:cubicBezTo>
                    <a:cubicBezTo>
                      <a:pt x="524" y="16"/>
                      <a:pt x="487" y="0"/>
                      <a:pt x="449" y="0"/>
                    </a:cubicBezTo>
                    <a:lnTo>
                      <a:pt x="449" y="0"/>
                    </a:lnTo>
                    <a:lnTo>
                      <a:pt x="446" y="0"/>
                    </a:lnTo>
                    <a:lnTo>
                      <a:pt x="446" y="0"/>
                    </a:lnTo>
                    <a:cubicBezTo>
                      <a:pt x="372" y="0"/>
                      <a:pt x="307" y="62"/>
                      <a:pt x="307" y="137"/>
                    </a:cubicBezTo>
                    <a:cubicBezTo>
                      <a:pt x="307" y="145"/>
                      <a:pt x="307" y="150"/>
                      <a:pt x="307" y="158"/>
                    </a:cubicBezTo>
                    <a:lnTo>
                      <a:pt x="307" y="158"/>
                    </a:lnTo>
                    <a:lnTo>
                      <a:pt x="307" y="158"/>
                    </a:lnTo>
                    <a:lnTo>
                      <a:pt x="307" y="158"/>
                    </a:lnTo>
                    <a:cubicBezTo>
                      <a:pt x="289" y="158"/>
                      <a:pt x="224" y="147"/>
                      <a:pt x="202" y="145"/>
                    </a:cubicBezTo>
                    <a:cubicBezTo>
                      <a:pt x="181" y="142"/>
                      <a:pt x="106" y="126"/>
                      <a:pt x="103" y="123"/>
                    </a:cubicBezTo>
                    <a:cubicBezTo>
                      <a:pt x="100" y="123"/>
                      <a:pt x="100" y="123"/>
                      <a:pt x="98" y="123"/>
                    </a:cubicBezTo>
                    <a:cubicBezTo>
                      <a:pt x="90" y="118"/>
                      <a:pt x="76" y="110"/>
                      <a:pt x="68" y="121"/>
                    </a:cubicBezTo>
                    <a:cubicBezTo>
                      <a:pt x="65" y="123"/>
                      <a:pt x="65" y="126"/>
                      <a:pt x="62" y="129"/>
                    </a:cubicBezTo>
                    <a:cubicBezTo>
                      <a:pt x="62" y="126"/>
                      <a:pt x="60" y="126"/>
                      <a:pt x="60" y="126"/>
                    </a:cubicBezTo>
                    <a:cubicBezTo>
                      <a:pt x="57" y="123"/>
                      <a:pt x="52" y="123"/>
                      <a:pt x="46" y="126"/>
                    </a:cubicBezTo>
                    <a:cubicBezTo>
                      <a:pt x="44" y="126"/>
                      <a:pt x="41" y="131"/>
                      <a:pt x="41" y="134"/>
                    </a:cubicBezTo>
                    <a:cubicBezTo>
                      <a:pt x="38" y="142"/>
                      <a:pt x="38" y="150"/>
                      <a:pt x="38" y="161"/>
                    </a:cubicBezTo>
                    <a:lnTo>
                      <a:pt x="38" y="161"/>
                    </a:lnTo>
                    <a:lnTo>
                      <a:pt x="38" y="161"/>
                    </a:lnTo>
                    <a:lnTo>
                      <a:pt x="38" y="161"/>
                    </a:lnTo>
                    <a:cubicBezTo>
                      <a:pt x="38" y="163"/>
                      <a:pt x="38" y="163"/>
                      <a:pt x="38" y="166"/>
                    </a:cubicBezTo>
                    <a:lnTo>
                      <a:pt x="38" y="166"/>
                    </a:lnTo>
                    <a:lnTo>
                      <a:pt x="23" y="207"/>
                    </a:lnTo>
                    <a:lnTo>
                      <a:pt x="11" y="237"/>
                    </a:lnTo>
                    <a:lnTo>
                      <a:pt x="0" y="273"/>
                    </a:lnTo>
                    <a:lnTo>
                      <a:pt x="0" y="273"/>
                    </a:lnTo>
                    <a:cubicBezTo>
                      <a:pt x="0" y="275"/>
                      <a:pt x="0" y="275"/>
                      <a:pt x="0" y="278"/>
                    </a:cubicBezTo>
                    <a:lnTo>
                      <a:pt x="0" y="278"/>
                    </a:lnTo>
                    <a:lnTo>
                      <a:pt x="14" y="353"/>
                    </a:lnTo>
                    <a:lnTo>
                      <a:pt x="28" y="389"/>
                    </a:lnTo>
                    <a:lnTo>
                      <a:pt x="28" y="391"/>
                    </a:lnTo>
                    <a:lnTo>
                      <a:pt x="28" y="391"/>
                    </a:lnTo>
                    <a:lnTo>
                      <a:pt x="28" y="391"/>
                    </a:lnTo>
                    <a:cubicBezTo>
                      <a:pt x="31" y="396"/>
                      <a:pt x="36" y="399"/>
                      <a:pt x="38" y="402"/>
                    </a:cubicBezTo>
                    <a:cubicBezTo>
                      <a:pt x="38" y="402"/>
                      <a:pt x="38" y="402"/>
                      <a:pt x="41" y="404"/>
                    </a:cubicBezTo>
                    <a:lnTo>
                      <a:pt x="41" y="404"/>
                    </a:lnTo>
                    <a:lnTo>
                      <a:pt x="44" y="407"/>
                    </a:lnTo>
                    <a:lnTo>
                      <a:pt x="44" y="404"/>
                    </a:lnTo>
                    <a:lnTo>
                      <a:pt x="44" y="404"/>
                    </a:lnTo>
                    <a:cubicBezTo>
                      <a:pt x="46" y="410"/>
                      <a:pt x="52" y="412"/>
                      <a:pt x="54" y="418"/>
                    </a:cubicBezTo>
                    <a:cubicBezTo>
                      <a:pt x="57" y="418"/>
                      <a:pt x="57" y="420"/>
                      <a:pt x="57" y="420"/>
                    </a:cubicBezTo>
                    <a:cubicBezTo>
                      <a:pt x="60" y="423"/>
                      <a:pt x="60" y="428"/>
                      <a:pt x="60" y="435"/>
                    </a:cubicBezTo>
                    <a:cubicBezTo>
                      <a:pt x="60" y="445"/>
                      <a:pt x="68" y="445"/>
                      <a:pt x="98" y="450"/>
                    </a:cubicBezTo>
                    <a:lnTo>
                      <a:pt x="98" y="450"/>
                    </a:lnTo>
                    <a:lnTo>
                      <a:pt x="103" y="450"/>
                    </a:lnTo>
                    <a:lnTo>
                      <a:pt x="149" y="482"/>
                    </a:lnTo>
                    <a:lnTo>
                      <a:pt x="149" y="482"/>
                    </a:lnTo>
                    <a:cubicBezTo>
                      <a:pt x="152" y="485"/>
                      <a:pt x="154" y="485"/>
                      <a:pt x="154" y="485"/>
                    </a:cubicBezTo>
                    <a:lnTo>
                      <a:pt x="154" y="485"/>
                    </a:lnTo>
                    <a:lnTo>
                      <a:pt x="181" y="490"/>
                    </a:lnTo>
                    <a:lnTo>
                      <a:pt x="181" y="490"/>
                    </a:lnTo>
                    <a:lnTo>
                      <a:pt x="184" y="490"/>
                    </a:lnTo>
                    <a:cubicBezTo>
                      <a:pt x="189" y="490"/>
                      <a:pt x="191" y="493"/>
                      <a:pt x="197" y="493"/>
                    </a:cubicBezTo>
                    <a:cubicBezTo>
                      <a:pt x="205" y="490"/>
                      <a:pt x="210" y="487"/>
                      <a:pt x="213" y="485"/>
                    </a:cubicBezTo>
                    <a:cubicBezTo>
                      <a:pt x="213" y="485"/>
                      <a:pt x="213" y="485"/>
                      <a:pt x="216" y="485"/>
                    </a:cubicBezTo>
                    <a:cubicBezTo>
                      <a:pt x="224" y="487"/>
                      <a:pt x="227" y="490"/>
                      <a:pt x="235" y="499"/>
                    </a:cubicBezTo>
                    <a:lnTo>
                      <a:pt x="235" y="499"/>
                    </a:lnTo>
                    <a:lnTo>
                      <a:pt x="238" y="502"/>
                    </a:lnTo>
                    <a:lnTo>
                      <a:pt x="238" y="502"/>
                    </a:lnTo>
                    <a:lnTo>
                      <a:pt x="238" y="502"/>
                    </a:lnTo>
                    <a:cubicBezTo>
                      <a:pt x="240" y="510"/>
                      <a:pt x="243" y="518"/>
                      <a:pt x="251" y="523"/>
                    </a:cubicBezTo>
                    <a:cubicBezTo>
                      <a:pt x="253" y="528"/>
                      <a:pt x="259" y="533"/>
                      <a:pt x="264" y="536"/>
                    </a:cubicBezTo>
                    <a:cubicBezTo>
                      <a:pt x="277" y="541"/>
                      <a:pt x="286" y="533"/>
                      <a:pt x="292" y="531"/>
                    </a:cubicBezTo>
                    <a:cubicBezTo>
                      <a:pt x="292" y="531"/>
                      <a:pt x="292" y="528"/>
                      <a:pt x="294" y="528"/>
                    </a:cubicBezTo>
                    <a:cubicBezTo>
                      <a:pt x="297" y="528"/>
                      <a:pt x="299" y="528"/>
                      <a:pt x="299" y="531"/>
                    </a:cubicBezTo>
                    <a:cubicBezTo>
                      <a:pt x="299" y="531"/>
                      <a:pt x="302" y="533"/>
                      <a:pt x="302" y="539"/>
                    </a:cubicBezTo>
                    <a:cubicBezTo>
                      <a:pt x="305" y="541"/>
                      <a:pt x="305" y="544"/>
                      <a:pt x="305" y="547"/>
                    </a:cubicBezTo>
                    <a:lnTo>
                      <a:pt x="305" y="547"/>
                    </a:lnTo>
                    <a:lnTo>
                      <a:pt x="313" y="560"/>
                    </a:lnTo>
                    <a:lnTo>
                      <a:pt x="313" y="560"/>
                    </a:lnTo>
                    <a:cubicBezTo>
                      <a:pt x="321" y="579"/>
                      <a:pt x="339" y="601"/>
                      <a:pt x="361" y="601"/>
                    </a:cubicBezTo>
                    <a:lnTo>
                      <a:pt x="361" y="601"/>
                    </a:lnTo>
                    <a:lnTo>
                      <a:pt x="361" y="601"/>
                    </a:lnTo>
                    <a:lnTo>
                      <a:pt x="361" y="601"/>
                    </a:lnTo>
                    <a:cubicBezTo>
                      <a:pt x="364" y="601"/>
                      <a:pt x="369" y="598"/>
                      <a:pt x="375" y="598"/>
                    </a:cubicBezTo>
                    <a:cubicBezTo>
                      <a:pt x="377" y="595"/>
                      <a:pt x="379" y="593"/>
                      <a:pt x="379" y="587"/>
                    </a:cubicBezTo>
                    <a:cubicBezTo>
                      <a:pt x="382" y="585"/>
                      <a:pt x="379" y="579"/>
                      <a:pt x="379" y="577"/>
                    </a:cubicBezTo>
                    <a:cubicBezTo>
                      <a:pt x="377" y="574"/>
                      <a:pt x="375" y="572"/>
                      <a:pt x="375" y="572"/>
                    </a:cubicBezTo>
                    <a:cubicBezTo>
                      <a:pt x="375" y="566"/>
                      <a:pt x="375" y="566"/>
                      <a:pt x="387" y="557"/>
                    </a:cubicBezTo>
                    <a:cubicBezTo>
                      <a:pt x="390" y="555"/>
                      <a:pt x="392" y="555"/>
                      <a:pt x="395" y="552"/>
                    </a:cubicBezTo>
                    <a:cubicBezTo>
                      <a:pt x="398" y="549"/>
                      <a:pt x="403" y="547"/>
                      <a:pt x="405" y="544"/>
                    </a:cubicBezTo>
                    <a:cubicBezTo>
                      <a:pt x="405" y="541"/>
                      <a:pt x="408" y="541"/>
                      <a:pt x="412" y="539"/>
                    </a:cubicBezTo>
                    <a:cubicBezTo>
                      <a:pt x="417" y="533"/>
                      <a:pt x="428" y="533"/>
                      <a:pt x="436" y="536"/>
                    </a:cubicBezTo>
                    <a:cubicBezTo>
                      <a:pt x="444" y="536"/>
                      <a:pt x="451" y="536"/>
                      <a:pt x="459" y="539"/>
                    </a:cubicBezTo>
                    <a:cubicBezTo>
                      <a:pt x="470" y="541"/>
                      <a:pt x="484" y="541"/>
                      <a:pt x="495" y="541"/>
                    </a:cubicBezTo>
                    <a:cubicBezTo>
                      <a:pt x="498" y="544"/>
                      <a:pt x="500" y="541"/>
                      <a:pt x="503" y="539"/>
                    </a:cubicBezTo>
                    <a:cubicBezTo>
                      <a:pt x="505" y="539"/>
                      <a:pt x="508" y="533"/>
                      <a:pt x="508" y="531"/>
                    </a:cubicBezTo>
                    <a:cubicBezTo>
                      <a:pt x="508" y="526"/>
                      <a:pt x="505" y="520"/>
                      <a:pt x="503" y="518"/>
                    </a:cubicBezTo>
                    <a:cubicBezTo>
                      <a:pt x="500" y="518"/>
                      <a:pt x="500" y="518"/>
                      <a:pt x="500" y="518"/>
                    </a:cubicBezTo>
                    <a:cubicBezTo>
                      <a:pt x="503" y="518"/>
                      <a:pt x="508" y="515"/>
                      <a:pt x="511" y="512"/>
                    </a:cubicBezTo>
                    <a:lnTo>
                      <a:pt x="513" y="512"/>
                    </a:lnTo>
                    <a:cubicBezTo>
                      <a:pt x="516" y="512"/>
                      <a:pt x="521" y="512"/>
                      <a:pt x="524" y="512"/>
                    </a:cubicBezTo>
                    <a:cubicBezTo>
                      <a:pt x="527" y="512"/>
                      <a:pt x="529" y="512"/>
                      <a:pt x="532" y="512"/>
                    </a:cubicBezTo>
                    <a:lnTo>
                      <a:pt x="532" y="512"/>
                    </a:lnTo>
                    <a:lnTo>
                      <a:pt x="535" y="515"/>
                    </a:lnTo>
                    <a:lnTo>
                      <a:pt x="535" y="515"/>
                    </a:lnTo>
                    <a:cubicBezTo>
                      <a:pt x="537" y="515"/>
                      <a:pt x="537" y="515"/>
                      <a:pt x="537" y="515"/>
                    </a:cubicBezTo>
                    <a:lnTo>
                      <a:pt x="540" y="515"/>
                    </a:lnTo>
                    <a:cubicBezTo>
                      <a:pt x="544" y="518"/>
                      <a:pt x="552" y="526"/>
                      <a:pt x="562" y="523"/>
                    </a:cubicBezTo>
                    <a:cubicBezTo>
                      <a:pt x="567" y="523"/>
                      <a:pt x="573" y="518"/>
                      <a:pt x="575" y="515"/>
                    </a:cubicBezTo>
                    <a:cubicBezTo>
                      <a:pt x="578" y="518"/>
                      <a:pt x="581" y="526"/>
                      <a:pt x="583" y="536"/>
                    </a:cubicBezTo>
                    <a:cubicBezTo>
                      <a:pt x="586" y="547"/>
                      <a:pt x="589" y="555"/>
                      <a:pt x="594" y="560"/>
                    </a:cubicBezTo>
                    <a:cubicBezTo>
                      <a:pt x="597" y="563"/>
                      <a:pt x="599" y="569"/>
                      <a:pt x="602" y="572"/>
                    </a:cubicBezTo>
                    <a:lnTo>
                      <a:pt x="602" y="572"/>
                    </a:lnTo>
                    <a:lnTo>
                      <a:pt x="611" y="577"/>
                    </a:lnTo>
                    <a:lnTo>
                      <a:pt x="611" y="577"/>
                    </a:lnTo>
                    <a:cubicBezTo>
                      <a:pt x="613" y="582"/>
                      <a:pt x="621" y="590"/>
                      <a:pt x="629" y="593"/>
                    </a:cubicBezTo>
                    <a:cubicBezTo>
                      <a:pt x="635" y="595"/>
                      <a:pt x="643" y="595"/>
                      <a:pt x="645" y="590"/>
                    </a:cubicBezTo>
                    <a:cubicBezTo>
                      <a:pt x="653" y="579"/>
                      <a:pt x="656" y="563"/>
                      <a:pt x="653" y="549"/>
                    </a:cubicBezTo>
                    <a:cubicBezTo>
                      <a:pt x="651" y="544"/>
                      <a:pt x="648" y="541"/>
                      <a:pt x="645" y="536"/>
                    </a:cubicBezTo>
                    <a:cubicBezTo>
                      <a:pt x="640" y="526"/>
                      <a:pt x="632" y="512"/>
                      <a:pt x="627" y="502"/>
                    </a:cubicBezTo>
                    <a:lnTo>
                      <a:pt x="627" y="502"/>
                    </a:lnTo>
                    <a:lnTo>
                      <a:pt x="621" y="485"/>
                    </a:lnTo>
                    <a:lnTo>
                      <a:pt x="621" y="474"/>
                    </a:lnTo>
                    <a:lnTo>
                      <a:pt x="621" y="474"/>
                    </a:lnTo>
                    <a:cubicBezTo>
                      <a:pt x="621" y="472"/>
                      <a:pt x="621" y="472"/>
                      <a:pt x="627" y="464"/>
                    </a:cubicBezTo>
                    <a:lnTo>
                      <a:pt x="627" y="464"/>
                    </a:lnTo>
                    <a:lnTo>
                      <a:pt x="629" y="461"/>
                    </a:lnTo>
                    <a:lnTo>
                      <a:pt x="629" y="461"/>
                    </a:lnTo>
                    <a:cubicBezTo>
                      <a:pt x="635" y="453"/>
                      <a:pt x="643" y="445"/>
                      <a:pt x="648" y="435"/>
                    </a:cubicBezTo>
                    <a:cubicBezTo>
                      <a:pt x="651" y="435"/>
                      <a:pt x="653" y="435"/>
                      <a:pt x="656" y="435"/>
                    </a:cubicBezTo>
                    <a:cubicBezTo>
                      <a:pt x="661" y="431"/>
                      <a:pt x="661" y="426"/>
                      <a:pt x="664" y="426"/>
                    </a:cubicBezTo>
                    <a:cubicBezTo>
                      <a:pt x="666" y="418"/>
                      <a:pt x="672" y="412"/>
                      <a:pt x="678" y="410"/>
                    </a:cubicBezTo>
                    <a:cubicBezTo>
                      <a:pt x="689" y="404"/>
                      <a:pt x="686" y="391"/>
                      <a:pt x="683" y="373"/>
                    </a:cubicBezTo>
                    <a:lnTo>
                      <a:pt x="683" y="373"/>
                    </a:lnTo>
                    <a:lnTo>
                      <a:pt x="683" y="370"/>
                    </a:lnTo>
                    <a:lnTo>
                      <a:pt x="683" y="370"/>
                    </a:lnTo>
                    <a:cubicBezTo>
                      <a:pt x="683" y="367"/>
                      <a:pt x="681" y="364"/>
                      <a:pt x="681" y="364"/>
                    </a:cubicBezTo>
                    <a:cubicBezTo>
                      <a:pt x="681" y="358"/>
                      <a:pt x="683" y="350"/>
                      <a:pt x="683" y="345"/>
                    </a:cubicBezTo>
                    <a:lnTo>
                      <a:pt x="683" y="345"/>
                    </a:lnTo>
                    <a:lnTo>
                      <a:pt x="683" y="343"/>
                    </a:lnTo>
                    <a:lnTo>
                      <a:pt x="683" y="343"/>
                    </a:lnTo>
                    <a:cubicBezTo>
                      <a:pt x="686" y="340"/>
                      <a:pt x="689" y="329"/>
                      <a:pt x="691" y="327"/>
                    </a:cubicBezTo>
                    <a:cubicBezTo>
                      <a:pt x="691" y="321"/>
                      <a:pt x="691" y="319"/>
                      <a:pt x="694" y="316"/>
                    </a:cubicBezTo>
                    <a:cubicBezTo>
                      <a:pt x="694" y="308"/>
                      <a:pt x="697" y="305"/>
                      <a:pt x="699" y="299"/>
                    </a:cubicBezTo>
                    <a:cubicBezTo>
                      <a:pt x="710" y="289"/>
                      <a:pt x="720" y="278"/>
                      <a:pt x="731" y="273"/>
                    </a:cubicBezTo>
                    <a:cubicBezTo>
                      <a:pt x="736" y="270"/>
                      <a:pt x="743" y="263"/>
                      <a:pt x="739" y="255"/>
                    </a:cubicBezTo>
                    <a:cubicBezTo>
                      <a:pt x="739" y="247"/>
                      <a:pt x="734" y="242"/>
                      <a:pt x="728" y="239"/>
                    </a:cubicBezTo>
                    <a:cubicBezTo>
                      <a:pt x="728" y="237"/>
                      <a:pt x="728" y="230"/>
                      <a:pt x="731" y="230"/>
                    </a:cubicBezTo>
                    <a:cubicBezTo>
                      <a:pt x="731" y="228"/>
                      <a:pt x="736" y="225"/>
                      <a:pt x="739" y="222"/>
                    </a:cubicBezTo>
                    <a:lnTo>
                      <a:pt x="739" y="222"/>
                    </a:lnTo>
                    <a:lnTo>
                      <a:pt x="753" y="214"/>
                    </a:lnTo>
                    <a:lnTo>
                      <a:pt x="753" y="214"/>
                    </a:lnTo>
                    <a:cubicBezTo>
                      <a:pt x="753" y="214"/>
                      <a:pt x="756" y="212"/>
                      <a:pt x="759" y="207"/>
                    </a:cubicBezTo>
                    <a:cubicBezTo>
                      <a:pt x="761" y="204"/>
                      <a:pt x="761" y="201"/>
                      <a:pt x="761" y="199"/>
                    </a:cubicBezTo>
                    <a:lnTo>
                      <a:pt x="761" y="199"/>
                    </a:lnTo>
                    <a:lnTo>
                      <a:pt x="761" y="18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506"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127">
                <a:extLst>
                  <a:ext uri="{FF2B5EF4-FFF2-40B4-BE49-F238E27FC236}">
                    <a16:creationId xmlns:a16="http://schemas.microsoft.com/office/drawing/2014/main" id="{3C3A3424-6C67-4337-909B-412DFE7A1BD9}"/>
                  </a:ext>
                </a:extLst>
              </p:cNvPr>
              <p:cNvSpPr>
                <a:spLocks noChangeArrowheads="1"/>
              </p:cNvSpPr>
              <p:nvPr/>
            </p:nvSpPr>
            <p:spPr bwMode="auto">
              <a:xfrm>
                <a:off x="7754938" y="1473200"/>
                <a:ext cx="55562" cy="55563"/>
              </a:xfrm>
              <a:custGeom>
                <a:avLst/>
                <a:gdLst>
                  <a:gd name="T0" fmla="*/ 128 w 153"/>
                  <a:gd name="T1" fmla="*/ 77 h 153"/>
                  <a:gd name="T2" fmla="*/ 128 w 153"/>
                  <a:gd name="T3" fmla="*/ 77 h 153"/>
                  <a:gd name="T4" fmla="*/ 128 w 153"/>
                  <a:gd name="T5" fmla="*/ 77 h 153"/>
                  <a:gd name="T6" fmla="*/ 128 w 153"/>
                  <a:gd name="T7" fmla="*/ 77 h 153"/>
                  <a:gd name="T8" fmla="*/ 74 w 153"/>
                  <a:gd name="T9" fmla="*/ 129 h 153"/>
                  <a:gd name="T10" fmla="*/ 36 w 153"/>
                  <a:gd name="T11" fmla="*/ 113 h 153"/>
                  <a:gd name="T12" fmla="*/ 23 w 153"/>
                  <a:gd name="T13" fmla="*/ 75 h 153"/>
                  <a:gd name="T14" fmla="*/ 74 w 153"/>
                  <a:gd name="T15" fmla="*/ 23 h 153"/>
                  <a:gd name="T16" fmla="*/ 74 w 153"/>
                  <a:gd name="T17" fmla="*/ 23 h 153"/>
                  <a:gd name="T18" fmla="*/ 77 w 153"/>
                  <a:gd name="T19" fmla="*/ 23 h 153"/>
                  <a:gd name="T20" fmla="*/ 77 w 153"/>
                  <a:gd name="T21" fmla="*/ 23 h 153"/>
                  <a:gd name="T22" fmla="*/ 128 w 153"/>
                  <a:gd name="T23" fmla="*/ 77 h 153"/>
                  <a:gd name="T24" fmla="*/ 77 w 153"/>
                  <a:gd name="T25" fmla="*/ 0 h 153"/>
                  <a:gd name="T26" fmla="*/ 77 w 153"/>
                  <a:gd name="T27" fmla="*/ 0 h 153"/>
                  <a:gd name="T28" fmla="*/ 77 w 153"/>
                  <a:gd name="T29" fmla="*/ 0 h 153"/>
                  <a:gd name="T30" fmla="*/ 74 w 153"/>
                  <a:gd name="T31" fmla="*/ 0 h 153"/>
                  <a:gd name="T32" fmla="*/ 74 w 153"/>
                  <a:gd name="T33" fmla="*/ 0 h 153"/>
                  <a:gd name="T34" fmla="*/ 0 w 153"/>
                  <a:gd name="T35" fmla="*/ 75 h 153"/>
                  <a:gd name="T36" fmla="*/ 20 w 153"/>
                  <a:gd name="T37" fmla="*/ 129 h 153"/>
                  <a:gd name="T38" fmla="*/ 74 w 153"/>
                  <a:gd name="T39" fmla="*/ 152 h 153"/>
                  <a:gd name="T40" fmla="*/ 74 w 153"/>
                  <a:gd name="T41" fmla="*/ 152 h 153"/>
                  <a:gd name="T42" fmla="*/ 74 w 153"/>
                  <a:gd name="T43" fmla="*/ 152 h 153"/>
                  <a:gd name="T44" fmla="*/ 74 w 153"/>
                  <a:gd name="T45" fmla="*/ 152 h 153"/>
                  <a:gd name="T46" fmla="*/ 152 w 153"/>
                  <a:gd name="T47" fmla="*/ 77 h 153"/>
                  <a:gd name="T48" fmla="*/ 77 w 153"/>
                  <a:gd name="T4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3" h="153">
                    <a:moveTo>
                      <a:pt x="128" y="77"/>
                    </a:moveTo>
                    <a:lnTo>
                      <a:pt x="128" y="77"/>
                    </a:lnTo>
                    <a:lnTo>
                      <a:pt x="128" y="77"/>
                    </a:lnTo>
                    <a:lnTo>
                      <a:pt x="128" y="77"/>
                    </a:lnTo>
                    <a:cubicBezTo>
                      <a:pt x="128" y="104"/>
                      <a:pt x="103" y="129"/>
                      <a:pt x="74" y="129"/>
                    </a:cubicBezTo>
                    <a:cubicBezTo>
                      <a:pt x="61" y="129"/>
                      <a:pt x="48" y="123"/>
                      <a:pt x="36" y="113"/>
                    </a:cubicBezTo>
                    <a:cubicBezTo>
                      <a:pt x="28" y="101"/>
                      <a:pt x="23" y="88"/>
                      <a:pt x="23" y="75"/>
                    </a:cubicBezTo>
                    <a:cubicBezTo>
                      <a:pt x="23" y="48"/>
                      <a:pt x="48" y="23"/>
                      <a:pt x="74" y="23"/>
                    </a:cubicBezTo>
                    <a:lnTo>
                      <a:pt x="74" y="23"/>
                    </a:lnTo>
                    <a:lnTo>
                      <a:pt x="77" y="23"/>
                    </a:lnTo>
                    <a:lnTo>
                      <a:pt x="77" y="23"/>
                    </a:lnTo>
                    <a:cubicBezTo>
                      <a:pt x="107" y="23"/>
                      <a:pt x="128" y="48"/>
                      <a:pt x="128" y="77"/>
                    </a:cubicBezTo>
                    <a:close/>
                    <a:moveTo>
                      <a:pt x="77" y="0"/>
                    </a:moveTo>
                    <a:lnTo>
                      <a:pt x="77" y="0"/>
                    </a:lnTo>
                    <a:lnTo>
                      <a:pt x="77" y="0"/>
                    </a:lnTo>
                    <a:lnTo>
                      <a:pt x="74" y="0"/>
                    </a:lnTo>
                    <a:lnTo>
                      <a:pt x="74" y="0"/>
                    </a:lnTo>
                    <a:cubicBezTo>
                      <a:pt x="33" y="0"/>
                      <a:pt x="0" y="31"/>
                      <a:pt x="0" y="75"/>
                    </a:cubicBezTo>
                    <a:cubicBezTo>
                      <a:pt x="0" y="96"/>
                      <a:pt x="7" y="115"/>
                      <a:pt x="20" y="129"/>
                    </a:cubicBezTo>
                    <a:cubicBezTo>
                      <a:pt x="33" y="145"/>
                      <a:pt x="53" y="152"/>
                      <a:pt x="74" y="152"/>
                    </a:cubicBezTo>
                    <a:lnTo>
                      <a:pt x="74" y="152"/>
                    </a:lnTo>
                    <a:lnTo>
                      <a:pt x="74" y="152"/>
                    </a:lnTo>
                    <a:lnTo>
                      <a:pt x="74" y="152"/>
                    </a:lnTo>
                    <a:cubicBezTo>
                      <a:pt x="118" y="152"/>
                      <a:pt x="152" y="121"/>
                      <a:pt x="152" y="77"/>
                    </a:cubicBezTo>
                    <a:cubicBezTo>
                      <a:pt x="152" y="34"/>
                      <a:pt x="120" y="0"/>
                      <a:pt x="77" y="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93000"/>
                  </a:lnSpc>
                  <a:spcBef>
                    <a:spcPts val="0"/>
                  </a:spcBef>
                  <a:spcAft>
                    <a:spcPts val="0"/>
                  </a:spcAft>
                  <a:buClr>
                    <a:srgbClr val="000000"/>
                  </a:buClr>
                  <a:buSzPct val="100000"/>
                  <a:buFont typeface="Times New Roman" charset="0"/>
                  <a:buNone/>
                  <a:tabLst/>
                  <a:defRPr/>
                </a:pPr>
                <a:endParaRPr kumimoji="0" lang="en-US" sz="506"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pic>
        <p:nvPicPr>
          <p:cNvPr id="5" name="Slide 8">
            <a:hlinkClick r:id="" action="ppaction://media"/>
            <a:extLst>
              <a:ext uri="{FF2B5EF4-FFF2-40B4-BE49-F238E27FC236}">
                <a16:creationId xmlns:a16="http://schemas.microsoft.com/office/drawing/2014/main" id="{6BE6E7AF-B0B4-4FF8-B546-BE5E1D2E6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1520" y="1512570"/>
            <a:ext cx="609600" cy="609600"/>
          </a:xfrm>
          <a:prstGeom prst="rect">
            <a:avLst/>
          </a:prstGeom>
        </p:spPr>
      </p:pic>
    </p:spTree>
    <p:extLst>
      <p:ext uri="{BB962C8B-B14F-4D97-AF65-F5344CB8AC3E}">
        <p14:creationId xmlns:p14="http://schemas.microsoft.com/office/powerpoint/2010/main" val="2200040221"/>
      </p:ext>
    </p:extLst>
  </p:cSld>
  <p:clrMapOvr>
    <a:masterClrMapping/>
  </p:clrMapOvr>
  <mc:AlternateContent xmlns:mc="http://schemas.openxmlformats.org/markup-compatibility/2006" xmlns:p14="http://schemas.microsoft.com/office/powerpoint/2010/main">
    <mc:Choice Requires="p14">
      <p:transition p14:dur="10" advClick="0" advTm="11400">
        <p:fade/>
      </p:transition>
    </mc:Choice>
    <mc:Fallback xmlns="">
      <p:transition advClick="0" advTm="11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C89EF00-6C1B-4BF1-8517-FBA1FCDC700A}"/>
              </a:ext>
            </a:extLst>
          </p:cNvPr>
          <p:cNvSpPr>
            <a:spLocks noGrp="1"/>
          </p:cNvSpPr>
          <p:nvPr>
            <p:ph sz="quarter" idx="10"/>
          </p:nvPr>
        </p:nvSpPr>
        <p:spPr/>
        <p:txBody>
          <a:bodyPr>
            <a:noAutofit/>
          </a:bodyPr>
          <a:lstStyle/>
          <a:p>
            <a:pPr marL="0" indent="0">
              <a:buNone/>
            </a:pPr>
            <a:r>
              <a:rPr lang="en-US" sz="1350"/>
              <a:t>Keep yourself healthy with a yearly eye exam from a VSP network doctor.</a:t>
            </a:r>
            <a:br>
              <a:rPr lang="en-US" sz="1350"/>
            </a:br>
            <a:br>
              <a:rPr lang="en-US" sz="1200"/>
            </a:br>
            <a:r>
              <a:rPr lang="en-US">
                <a:solidFill>
                  <a:schemeClr val="accent1"/>
                </a:solidFill>
              </a:rPr>
              <a:t>Did you know? </a:t>
            </a:r>
          </a:p>
          <a:p>
            <a:pPr marL="0" indent="0">
              <a:buNone/>
            </a:pPr>
            <a:r>
              <a:rPr lang="en-US" sz="1350"/>
              <a:t>Annual eye exams provide an unobstructed view of the blood vessels and can help detect early signs of serious eye and health conditions like glaucoma, diabetes, high cholesterol, and high </a:t>
            </a:r>
            <a:br>
              <a:rPr lang="en-US" sz="1350"/>
            </a:br>
            <a:r>
              <a:rPr lang="en-US" sz="1350"/>
              <a:t>blood pressure.</a:t>
            </a:r>
          </a:p>
          <a:p>
            <a:r>
              <a:rPr lang="en-US" sz="1350"/>
              <a:t>Nearly </a:t>
            </a:r>
            <a:r>
              <a:rPr lang="en-US" sz="1350" b="1"/>
              <a:t>96 million</a:t>
            </a:r>
            <a:r>
              <a:rPr lang="en-US" sz="1350"/>
              <a:t> US adults are living with </a:t>
            </a:r>
            <a:br>
              <a:rPr lang="en-US" sz="1350"/>
            </a:br>
            <a:r>
              <a:rPr lang="en-US" sz="1350" b="1"/>
              <a:t>pre-diabetes</a:t>
            </a:r>
            <a:r>
              <a:rPr lang="en-US" sz="1350"/>
              <a:t> and </a:t>
            </a:r>
            <a:r>
              <a:rPr lang="en-US" sz="1350" b="1"/>
              <a:t>84%</a:t>
            </a:r>
            <a:r>
              <a:rPr lang="en-US" sz="1350"/>
              <a:t> don’t know they have it.</a:t>
            </a:r>
            <a:r>
              <a:rPr lang="en-US" sz="1350" baseline="30000"/>
              <a:t>* </a:t>
            </a:r>
          </a:p>
        </p:txBody>
      </p:sp>
      <p:sp>
        <p:nvSpPr>
          <p:cNvPr id="2" name="Picture Placeholder 1">
            <a:extLst>
              <a:ext uri="{FF2B5EF4-FFF2-40B4-BE49-F238E27FC236}">
                <a16:creationId xmlns:a16="http://schemas.microsoft.com/office/drawing/2014/main" id="{7AE50445-6CEC-3099-E405-82E918C0EB3C}"/>
              </a:ext>
            </a:extLst>
          </p:cNvPr>
          <p:cNvSpPr>
            <a:spLocks noGrp="1"/>
          </p:cNvSpPr>
          <p:nvPr>
            <p:ph type="pic" sz="quarter" idx="19"/>
          </p:nvPr>
        </p:nvSpPr>
        <p:spPr/>
      </p:sp>
      <p:sp>
        <p:nvSpPr>
          <p:cNvPr id="5" name="Title 4">
            <a:extLst>
              <a:ext uri="{FF2B5EF4-FFF2-40B4-BE49-F238E27FC236}">
                <a16:creationId xmlns:a16="http://schemas.microsoft.com/office/drawing/2014/main" id="{D8423EA7-AE63-4BC1-8EEF-FDB6C2162252}"/>
              </a:ext>
            </a:extLst>
          </p:cNvPr>
          <p:cNvSpPr>
            <a:spLocks noGrp="1"/>
          </p:cNvSpPr>
          <p:nvPr>
            <p:ph type="title"/>
          </p:nvPr>
        </p:nvSpPr>
        <p:spPr/>
        <p:txBody>
          <a:bodyPr/>
          <a:lstStyle/>
          <a:p>
            <a:r>
              <a:rPr lang="en-US"/>
              <a:t>Eye Care is Essential</a:t>
            </a:r>
            <a:endParaRPr lang="en-PH"/>
          </a:p>
        </p:txBody>
      </p:sp>
      <p:sp>
        <p:nvSpPr>
          <p:cNvPr id="8" name="TextBox 7">
            <a:extLst>
              <a:ext uri="{FF2B5EF4-FFF2-40B4-BE49-F238E27FC236}">
                <a16:creationId xmlns:a16="http://schemas.microsoft.com/office/drawing/2014/main" id="{73F62855-14F3-40ED-B9EF-A7FFA809E6E3}"/>
              </a:ext>
            </a:extLst>
          </p:cNvPr>
          <p:cNvSpPr txBox="1"/>
          <p:nvPr/>
        </p:nvSpPr>
        <p:spPr>
          <a:xfrm>
            <a:off x="952500" y="4515492"/>
            <a:ext cx="4894898" cy="196208"/>
          </a:xfrm>
          <a:prstGeom prst="rect">
            <a:avLst/>
          </a:prstGeom>
          <a:noFill/>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r>
              <a:rPr lang="en-US" sz="675">
                <a:solidFill>
                  <a:srgbClr val="000000"/>
                </a:solidFill>
              </a:rPr>
              <a:t>*Centers for Disease Control and Prevention (CDC)</a:t>
            </a:r>
          </a:p>
        </p:txBody>
      </p:sp>
      <p:pic>
        <p:nvPicPr>
          <p:cNvPr id="9" name="Picture 8" descr="A group of people walking in the woods&#10;&#10;Description automatically generated with low confidence">
            <a:extLst>
              <a:ext uri="{FF2B5EF4-FFF2-40B4-BE49-F238E27FC236}">
                <a16:creationId xmlns:a16="http://schemas.microsoft.com/office/drawing/2014/main" id="{451ED4B0-0F19-492F-A721-5250F404E4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5006" t="2272" r="8981" b="240"/>
          <a:stretch/>
        </p:blipFill>
        <p:spPr>
          <a:xfrm>
            <a:off x="5495150" y="0"/>
            <a:ext cx="3648850" cy="5158022"/>
          </a:xfrm>
          <a:prstGeom prst="rect">
            <a:avLst/>
          </a:prstGeom>
        </p:spPr>
      </p:pic>
      <p:pic>
        <p:nvPicPr>
          <p:cNvPr id="3" name="Slide 9">
            <a:hlinkClick r:id="" action="ppaction://media"/>
            <a:extLst>
              <a:ext uri="{FF2B5EF4-FFF2-40B4-BE49-F238E27FC236}">
                <a16:creationId xmlns:a16="http://schemas.microsoft.com/office/drawing/2014/main" id="{32FEEEB1-C40B-46D8-BAF4-4DFC16E359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860" y="1329690"/>
            <a:ext cx="609600" cy="609600"/>
          </a:xfrm>
          <a:prstGeom prst="rect">
            <a:avLst/>
          </a:prstGeom>
        </p:spPr>
      </p:pic>
    </p:spTree>
    <p:extLst>
      <p:ext uri="{BB962C8B-B14F-4D97-AF65-F5344CB8AC3E}">
        <p14:creationId xmlns:p14="http://schemas.microsoft.com/office/powerpoint/2010/main" val="449004145"/>
      </p:ext>
    </p:extLst>
  </p:cSld>
  <p:clrMapOvr>
    <a:masterClrMapping/>
  </p:clrMapOvr>
  <mc:AlternateContent xmlns:mc="http://schemas.openxmlformats.org/markup-compatibility/2006" xmlns:p14="http://schemas.microsoft.com/office/powerpoint/2010/main">
    <mc:Choice Requires="p14">
      <p:transition p14:dur="10" advClick="0" advTm="41300">
        <p:fade/>
      </p:transition>
    </mc:Choice>
    <mc:Fallback xmlns="">
      <p:transition advClick="0" advTm="41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67162-F118-4481-B239-410AB564130C}"/>
              </a:ext>
            </a:extLst>
          </p:cNvPr>
          <p:cNvSpPr>
            <a:spLocks noGrp="1"/>
          </p:cNvSpPr>
          <p:nvPr>
            <p:ph type="title"/>
          </p:nvPr>
        </p:nvSpPr>
        <p:spPr/>
        <p:txBody>
          <a:bodyPr/>
          <a:lstStyle/>
          <a:p>
            <a:r>
              <a:rPr lang="en-US"/>
              <a:t>Best Value for Your Dollar</a:t>
            </a:r>
            <a:endParaRPr lang="en-PH"/>
          </a:p>
        </p:txBody>
      </p:sp>
      <p:sp>
        <p:nvSpPr>
          <p:cNvPr id="8" name="TextBox 7">
            <a:extLst>
              <a:ext uri="{FF2B5EF4-FFF2-40B4-BE49-F238E27FC236}">
                <a16:creationId xmlns:a16="http://schemas.microsoft.com/office/drawing/2014/main" id="{6EA119E6-F53F-4791-A0D7-DB73C66AF04D}"/>
              </a:ext>
            </a:extLst>
          </p:cNvPr>
          <p:cNvSpPr txBox="1"/>
          <p:nvPr/>
        </p:nvSpPr>
        <p:spPr>
          <a:xfrm>
            <a:off x="965200" y="958098"/>
            <a:ext cx="8039100" cy="507831"/>
          </a:xfrm>
          <a:prstGeom prst="rect">
            <a:avLst/>
          </a:prstGeom>
          <a:noFill/>
        </p:spPr>
        <p:txBody>
          <a:bodyPr wrap="square"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Here’s an example of your potential savings as an individual when you receive an eye exam </a:t>
            </a:r>
            <a:b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US" sz="1350" b="0" i="0" u="none" strike="noStrike" kern="1200" cap="none" spc="0" normalizeH="0" baseline="0" noProof="0">
                <a:ln>
                  <a:noFill/>
                </a:ln>
                <a:solidFill>
                  <a:srgbClr val="000000"/>
                </a:solidFill>
                <a:effectLst/>
                <a:uLnTx/>
                <a:uFillTx/>
                <a:latin typeface="Arial" panose="020B0604020202020204"/>
                <a:ea typeface="+mn-ea"/>
                <a:cs typeface="+mn-cs"/>
              </a:rPr>
              <a:t>and get new prescription glasses. </a:t>
            </a:r>
            <a:r>
              <a:rPr kumimoji="0" lang="en-US" sz="1350" b="1" i="0" u="none" strike="noStrike" kern="1200" cap="none" spc="0" normalizeH="0" baseline="0" noProof="0">
                <a:ln>
                  <a:noFill/>
                </a:ln>
                <a:solidFill>
                  <a:srgbClr val="000000"/>
                </a:solidFill>
                <a:effectLst/>
                <a:uLnTx/>
                <a:uFillTx/>
                <a:latin typeface="Arial" panose="020B0604020202020204"/>
                <a:ea typeface="+mn-ea"/>
                <a:cs typeface="+mn-cs"/>
              </a:rPr>
              <a:t>Families save even more!</a:t>
            </a:r>
          </a:p>
        </p:txBody>
      </p:sp>
      <p:graphicFrame>
        <p:nvGraphicFramePr>
          <p:cNvPr id="9" name="Table 8">
            <a:extLst>
              <a:ext uri="{FF2B5EF4-FFF2-40B4-BE49-F238E27FC236}">
                <a16:creationId xmlns:a16="http://schemas.microsoft.com/office/drawing/2014/main" id="{4C5005EF-8C8D-4CA6-92FE-3607C85141B6}"/>
              </a:ext>
            </a:extLst>
          </p:cNvPr>
          <p:cNvGraphicFramePr>
            <a:graphicFrameLocks noGrp="1"/>
          </p:cNvGraphicFramePr>
          <p:nvPr>
            <p:extLst>
              <p:ext uri="{D42A27DB-BD31-4B8C-83A1-F6EECF244321}">
                <p14:modId xmlns:p14="http://schemas.microsoft.com/office/powerpoint/2010/main" val="4112839292"/>
              </p:ext>
            </p:extLst>
          </p:nvPr>
        </p:nvGraphicFramePr>
        <p:xfrm>
          <a:off x="952500" y="1556237"/>
          <a:ext cx="7599760" cy="2870588"/>
        </p:xfrm>
        <a:graphic>
          <a:graphicData uri="http://schemas.openxmlformats.org/drawingml/2006/table">
            <a:tbl>
              <a:tblPr firstRow="1" bandRow="1">
                <a:tableStyleId>{5C22544A-7EE6-4342-B048-85BDC9FD1C3A}</a:tableStyleId>
              </a:tblPr>
              <a:tblGrid>
                <a:gridCol w="3107594">
                  <a:extLst>
                    <a:ext uri="{9D8B030D-6E8A-4147-A177-3AD203B41FA5}">
                      <a16:colId xmlns:a16="http://schemas.microsoft.com/office/drawing/2014/main" val="3939325143"/>
                    </a:ext>
                  </a:extLst>
                </a:gridCol>
                <a:gridCol w="1630718">
                  <a:extLst>
                    <a:ext uri="{9D8B030D-6E8A-4147-A177-3AD203B41FA5}">
                      <a16:colId xmlns:a16="http://schemas.microsoft.com/office/drawing/2014/main" val="1018788042"/>
                    </a:ext>
                  </a:extLst>
                </a:gridCol>
                <a:gridCol w="2861448">
                  <a:extLst>
                    <a:ext uri="{9D8B030D-6E8A-4147-A177-3AD203B41FA5}">
                      <a16:colId xmlns:a16="http://schemas.microsoft.com/office/drawing/2014/main" val="3168850733"/>
                    </a:ext>
                  </a:extLst>
                </a:gridCol>
              </a:tblGrid>
              <a:tr h="323511">
                <a:tc>
                  <a:txBody>
                    <a:bodyPr/>
                    <a:lstStyle/>
                    <a:p>
                      <a:pPr algn="l"/>
                      <a:endParaRPr lang="en-US" sz="1000">
                        <a:solidFill>
                          <a:schemeClr val="bg2"/>
                        </a:solidFill>
                      </a:endParaRPr>
                    </a:p>
                  </a:txBody>
                  <a:tcPr marL="55910" marR="55910" marT="27955" marB="27955">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r>
                        <a:rPr lang="en-US" sz="1200" b="0">
                          <a:solidFill>
                            <a:schemeClr val="bg2"/>
                          </a:solidFill>
                        </a:rPr>
                        <a:t>Without VSP</a:t>
                      </a:r>
                    </a:p>
                  </a:txBody>
                  <a:tcPr marL="55910" marR="55910" marT="27955" marB="27955"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100" b="0">
                          <a:solidFill>
                            <a:schemeClr val="bg2"/>
                          </a:solidFill>
                        </a:rPr>
                        <a:t> </a:t>
                      </a:r>
                      <a:r>
                        <a:rPr lang="en-US" sz="1200" b="0">
                          <a:solidFill>
                            <a:schemeClr val="bg2"/>
                          </a:solidFill>
                        </a:rPr>
                        <a:t>With Your VSP Plan</a:t>
                      </a:r>
                    </a:p>
                  </a:txBody>
                  <a:tcPr marL="55910" marR="55910" marT="27955" marB="27955"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86354225"/>
                  </a:ext>
                </a:extLst>
              </a:tr>
              <a:tr h="368643">
                <a:tc>
                  <a:txBody>
                    <a:bodyPr/>
                    <a:lstStyle/>
                    <a:p>
                      <a:r>
                        <a:rPr lang="en-US" sz="1200" b="0">
                          <a:solidFill>
                            <a:srgbClr val="000000"/>
                          </a:solidFill>
                        </a:rPr>
                        <a:t>Eye Exam</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rgbClr val="000000"/>
                          </a:solidFill>
                          <a:latin typeface="+mn-lt"/>
                          <a:cs typeface="Arial"/>
                        </a:rPr>
                        <a:t>$194</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000000"/>
                          </a:solidFill>
                          <a:latin typeface="+mn-lt"/>
                          <a:cs typeface="Arial"/>
                        </a:rPr>
                        <a:t>$15 copay</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7948009"/>
                  </a:ext>
                </a:extLst>
              </a:tr>
              <a:tr h="365547">
                <a:tc>
                  <a:txBody>
                    <a:bodyPr/>
                    <a:lstStyle/>
                    <a:p>
                      <a:r>
                        <a:rPr lang="en-US" sz="1200" b="0">
                          <a:solidFill>
                            <a:srgbClr val="000000"/>
                          </a:solidFill>
                        </a:rPr>
                        <a:t>Frame</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200" b="0" dirty="0">
                          <a:solidFill>
                            <a:srgbClr val="000000"/>
                          </a:solidFill>
                          <a:latin typeface="+mn-lt"/>
                          <a:cs typeface="Arial"/>
                        </a:rPr>
                        <a:t>$120</a:t>
                      </a:r>
                      <a:endParaRPr lang="en-US" sz="1200" b="0" dirty="0">
                        <a:solidFill>
                          <a:srgbClr val="000000"/>
                        </a:solidFill>
                        <a:latin typeface="+mn-lt"/>
                      </a:endParaRP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rowSpan="2">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rPr>
                        <a:t>$15 copay</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2430095"/>
                  </a:ext>
                </a:extLst>
              </a:tr>
              <a:tr h="352567">
                <a:tc>
                  <a:txBody>
                    <a:bodyPr/>
                    <a:lstStyle/>
                    <a:p>
                      <a:r>
                        <a:rPr lang="en-US" sz="1200" b="0">
                          <a:solidFill>
                            <a:srgbClr val="000000"/>
                          </a:solidFill>
                        </a:rPr>
                        <a:t>Single Vision Lenses</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a:spcBef>
                          <a:spcPts val="0"/>
                        </a:spcBef>
                        <a:spcAft>
                          <a:spcPts val="0"/>
                        </a:spcAft>
                        <a:buFont typeface="Arial" panose="020B0604020202020204" pitchFamily="34" charset="0"/>
                        <a:buNone/>
                      </a:pPr>
                      <a:r>
                        <a:rPr lang="en-US" sz="1200" b="0" i="0" dirty="0">
                          <a:solidFill>
                            <a:srgbClr val="000000"/>
                          </a:solidFill>
                          <a:effectLst/>
                          <a:latin typeface="+mn-lt"/>
                          <a:ea typeface="Times New Roman" panose="02020603050405020304" pitchFamily="18" charset="0"/>
                          <a:cs typeface="Arial" panose="020B0604020202020204" pitchFamily="34" charset="0"/>
                        </a:rPr>
                        <a:t>$107</a:t>
                      </a:r>
                      <a:endParaRPr lang="en-US" sz="1200" b="0" dirty="0">
                        <a:solidFill>
                          <a:srgbClr val="000000"/>
                        </a:solidFill>
                        <a:latin typeface="+mn-lt"/>
                      </a:endParaRP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vMerge="1">
                  <a:txBody>
                    <a:bodyPr/>
                    <a:lstStyle/>
                    <a:p>
                      <a:pPr marL="171450" marR="0" lvl="0" indent="-171450">
                        <a:spcBef>
                          <a:spcPts val="0"/>
                        </a:spcBef>
                        <a:spcAft>
                          <a:spcPts val="0"/>
                        </a:spcAft>
                        <a:buFont typeface="Arial" panose="020B0604020202020204" pitchFamily="34" charset="0"/>
                        <a:buChar char="•"/>
                      </a:pPr>
                      <a:endParaRPr lang="en-US" sz="280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1453229"/>
                  </a:ext>
                </a:extLst>
              </a:tr>
              <a:tr h="372791">
                <a:tc>
                  <a:txBody>
                    <a:bodyPr/>
                    <a:lstStyle/>
                    <a:p>
                      <a:r>
                        <a:rPr lang="en-US" sz="1200" b="0">
                          <a:solidFill>
                            <a:srgbClr val="000000"/>
                          </a:solidFill>
                        </a:rPr>
                        <a:t>Anti-glare Coating</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0" algn="l">
                        <a:buFont typeface="Arial" panose="020B0604020202020204" pitchFamily="34" charset="0"/>
                        <a:buNone/>
                      </a:pPr>
                      <a:r>
                        <a:rPr lang="en-US" sz="1200" b="0" baseline="0">
                          <a:solidFill>
                            <a:srgbClr val="000000"/>
                          </a:solidFill>
                          <a:latin typeface="+mn-lt"/>
                          <a:cs typeface="Arial"/>
                        </a:rPr>
                        <a:t>$149</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indent="0" algn="l">
                        <a:buFont typeface="Arial" panose="020B0604020202020204" pitchFamily="34" charset="0"/>
                        <a:buNone/>
                      </a:pPr>
                      <a:r>
                        <a:rPr lang="en-US" sz="1200" b="0" baseline="0" dirty="0">
                          <a:solidFill>
                            <a:srgbClr val="000000"/>
                          </a:solidFill>
                          <a:latin typeface="+mn-lt"/>
                          <a:cs typeface="Arial"/>
                        </a:rPr>
                        <a:t>$0</a:t>
                      </a:r>
                      <a:endParaRPr lang="en-US" sz="1200" b="0" baseline="0" dirty="0">
                        <a:solidFill>
                          <a:srgbClr val="FF0000"/>
                        </a:solidFill>
                        <a:latin typeface="+mn-lt"/>
                        <a:cs typeface="Arial"/>
                      </a:endParaRP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7523075"/>
                  </a:ext>
                </a:extLst>
              </a:tr>
              <a:tr h="336308">
                <a:tc>
                  <a:txBody>
                    <a:bodyPr/>
                    <a:lstStyle/>
                    <a:p>
                      <a:r>
                        <a:rPr lang="en-US" sz="1200" b="0">
                          <a:solidFill>
                            <a:srgbClr val="000000"/>
                          </a:solidFill>
                        </a:rPr>
                        <a:t>Light-reactive Lenses</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rgbClr val="000000"/>
                          </a:solidFill>
                          <a:latin typeface="+mn-lt"/>
                          <a:cs typeface="Arial"/>
                        </a:rPr>
                        <a:t>$128</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rgbClr val="000000"/>
                          </a:solidFill>
                          <a:latin typeface="+mn-lt"/>
                          <a:cs typeface="Arial"/>
                        </a:rPr>
                        <a:t>$0 </a:t>
                      </a:r>
                      <a:endParaRPr lang="en-US" sz="1200" b="0" dirty="0">
                        <a:solidFill>
                          <a:srgbClr val="FF0000"/>
                        </a:solidFill>
                        <a:latin typeface="+mn-lt"/>
                        <a:cs typeface="Arial"/>
                      </a:endParaRP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083236"/>
                  </a:ext>
                </a:extLst>
              </a:tr>
              <a:tr h="348602">
                <a:tc>
                  <a:txBody>
                    <a:bodyPr/>
                    <a:lstStyle/>
                    <a:p>
                      <a:r>
                        <a:rPr lang="en-US" sz="1200" b="0">
                          <a:solidFill>
                            <a:srgbClr val="000000"/>
                          </a:solidFill>
                        </a:rPr>
                        <a:t>Employee-only Annual Contribution</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200" b="0">
                          <a:solidFill>
                            <a:srgbClr val="000000"/>
                          </a:solidFill>
                          <a:latin typeface="+mn-lt"/>
                        </a:rPr>
                        <a:t>N/A</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rPr>
                        <a:t>$165.24</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18956509"/>
                  </a:ext>
                </a:extLst>
              </a:tr>
              <a:tr h="402619">
                <a:tc>
                  <a:txBody>
                    <a:bodyPr/>
                    <a:lstStyle/>
                    <a:p>
                      <a:r>
                        <a:rPr lang="en-US" sz="1200" b="1">
                          <a:solidFill>
                            <a:srgbClr val="000000"/>
                          </a:solidFill>
                        </a:rPr>
                        <a:t>Total</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rPr>
                        <a:t>$698</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rPr>
                        <a:t>$195.24</a:t>
                      </a:r>
                    </a:p>
                  </a:txBody>
                  <a:tcPr marL="34290" marR="34290" marT="17145" marB="1714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1256955"/>
                  </a:ext>
                </a:extLst>
              </a:tr>
            </a:tbl>
          </a:graphicData>
        </a:graphic>
      </p:graphicFrame>
      <p:sp>
        <p:nvSpPr>
          <p:cNvPr id="10" name="Oval 25">
            <a:extLst>
              <a:ext uri="{FF2B5EF4-FFF2-40B4-BE49-F238E27FC236}">
                <a16:creationId xmlns:a16="http://schemas.microsoft.com/office/drawing/2014/main" id="{40008F9E-07F3-4B52-AEBB-653E666FD05B}"/>
              </a:ext>
            </a:extLst>
          </p:cNvPr>
          <p:cNvSpPr>
            <a:spLocks noChangeArrowheads="1"/>
          </p:cNvSpPr>
          <p:nvPr/>
        </p:nvSpPr>
        <p:spPr bwMode="auto">
          <a:xfrm>
            <a:off x="7527301" y="3547177"/>
            <a:ext cx="1464299" cy="1347177"/>
          </a:xfrm>
          <a:prstGeom prst="ellipse">
            <a:avLst/>
          </a:prstGeom>
          <a:solidFill>
            <a:schemeClr val="accent2"/>
          </a:solidFill>
          <a:ln w="9525">
            <a:noFill/>
            <a:round/>
            <a:headEnd/>
            <a:tailEnd/>
          </a:ln>
        </p:spPr>
        <p:txBody>
          <a:bodyPr lIns="25721" tIns="12861" rIns="25721" bIns="12861" anchor="ct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ctr" defTabSz="128605"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Estimated Annual Savings</a:t>
            </a:r>
          </a:p>
          <a:p>
            <a:pPr marL="0" marR="0" lvl="0" indent="0" algn="ctr" defTabSz="128605"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a:t>
            </a:r>
            <a:r>
              <a:rPr lang="en-US" sz="1200" b="1" dirty="0">
                <a:solidFill>
                  <a:srgbClr val="FFFFFF"/>
                </a:solidFill>
                <a:latin typeface="Arial" panose="020B0604020202020204"/>
              </a:rPr>
              <a:t>502.76</a:t>
            </a:r>
            <a:endPar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356AA48F-3477-43A1-899A-FBCF11619F43}"/>
              </a:ext>
            </a:extLst>
          </p:cNvPr>
          <p:cNvSpPr txBox="1"/>
          <p:nvPr/>
        </p:nvSpPr>
        <p:spPr>
          <a:xfrm>
            <a:off x="952500" y="4517133"/>
            <a:ext cx="6294967" cy="384721"/>
          </a:xfrm>
          <a:prstGeom prst="rect">
            <a:avLst/>
          </a:prstGeom>
          <a:noFill/>
        </p:spPr>
        <p:txBody>
          <a:bodyPr wrap="square" rtlCol="0">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en-US" sz="650" b="0" i="0" u="none" strike="noStrike" kern="1200" cap="none" spc="0" normalizeH="0" baseline="0" noProof="0">
                <a:ln>
                  <a:noFill/>
                </a:ln>
                <a:solidFill>
                  <a:srgbClr val="000000"/>
                </a:solidFill>
                <a:effectLst/>
                <a:uLnTx/>
                <a:uFillTx/>
                <a:latin typeface="Arial" panose="020B0604020202020204"/>
                <a:ea typeface="+mn-ea"/>
                <a:cs typeface="+mn-cs"/>
              </a:rPr>
              <a:t>Based on state and national averages for eye exams and most commonly purchased brands. This chart represents average savings for VSP members. Your actual savings will depend on the eyewear you choose, the plan available to you, your copays, your premium, and whether it is deducted from your paycheck pre-tax.</a:t>
            </a:r>
          </a:p>
          <a:p>
            <a:pPr marL="0" marR="0" lvl="0" indent="0" algn="l" defTabSz="685663"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 name="Slide 10">
            <a:hlinkClick r:id="" action="ppaction://media"/>
            <a:extLst>
              <a:ext uri="{FF2B5EF4-FFF2-40B4-BE49-F238E27FC236}">
                <a16:creationId xmlns:a16="http://schemas.microsoft.com/office/drawing/2014/main" id="{569765ED-3E78-474C-BD22-BC7C4529AE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907" y="2495193"/>
            <a:ext cx="406400" cy="406400"/>
          </a:xfrm>
          <a:prstGeom prst="rect">
            <a:avLst/>
          </a:prstGeom>
        </p:spPr>
      </p:pic>
    </p:spTree>
    <p:extLst>
      <p:ext uri="{BB962C8B-B14F-4D97-AF65-F5344CB8AC3E}">
        <p14:creationId xmlns:p14="http://schemas.microsoft.com/office/powerpoint/2010/main" val="3646006275"/>
      </p:ext>
    </p:extLst>
  </p:cSld>
  <p:clrMapOvr>
    <a:masterClrMapping/>
  </p:clrMapOvr>
  <mc:AlternateContent xmlns:mc="http://schemas.openxmlformats.org/markup-compatibility/2006" xmlns:p14="http://schemas.microsoft.com/office/powerpoint/2010/main">
    <mc:Choice Requires="p14">
      <p:transition spd="slow" advClick="0" advTm="28400">
        <p14:pan dir="u"/>
      </p:transition>
    </mc:Choice>
    <mc:Fallback xmlns="">
      <p:transition spd="slow" advClick="0" advTm="28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p:txBody>
          <a:bodyPr/>
          <a:lstStyle/>
          <a:p>
            <a:r>
              <a:rPr lang="en-US"/>
              <a:t>Your VSP Plan Options at a Glance</a:t>
            </a:r>
            <a:endParaRPr lang="en-PH"/>
          </a:p>
        </p:txBody>
      </p:sp>
      <p:graphicFrame>
        <p:nvGraphicFramePr>
          <p:cNvPr id="7" name="Table 6">
            <a:extLst>
              <a:ext uri="{FF2B5EF4-FFF2-40B4-BE49-F238E27FC236}">
                <a16:creationId xmlns:a16="http://schemas.microsoft.com/office/drawing/2014/main" id="{EA88B2CB-59AA-4425-A145-371A7335A2AC}"/>
              </a:ext>
            </a:extLst>
          </p:cNvPr>
          <p:cNvGraphicFramePr>
            <a:graphicFrameLocks noGrp="1"/>
          </p:cNvGraphicFramePr>
          <p:nvPr>
            <p:extLst>
              <p:ext uri="{D42A27DB-BD31-4B8C-83A1-F6EECF244321}">
                <p14:modId xmlns:p14="http://schemas.microsoft.com/office/powerpoint/2010/main" val="243108146"/>
              </p:ext>
            </p:extLst>
          </p:nvPr>
        </p:nvGraphicFramePr>
        <p:xfrm>
          <a:off x="952499" y="925521"/>
          <a:ext cx="8101560" cy="3537003"/>
        </p:xfrm>
        <a:graphic>
          <a:graphicData uri="http://schemas.openxmlformats.org/drawingml/2006/table">
            <a:tbl>
              <a:tblPr firstRow="1" bandRow="1">
                <a:tableStyleId>{5C22544A-7EE6-4342-B048-85BDC9FD1C3A}</a:tableStyleId>
              </a:tblPr>
              <a:tblGrid>
                <a:gridCol w="1847594">
                  <a:extLst>
                    <a:ext uri="{9D8B030D-6E8A-4147-A177-3AD203B41FA5}">
                      <a16:colId xmlns:a16="http://schemas.microsoft.com/office/drawing/2014/main" val="3939325143"/>
                    </a:ext>
                  </a:extLst>
                </a:gridCol>
                <a:gridCol w="3014609">
                  <a:extLst>
                    <a:ext uri="{9D8B030D-6E8A-4147-A177-3AD203B41FA5}">
                      <a16:colId xmlns:a16="http://schemas.microsoft.com/office/drawing/2014/main" val="1018788042"/>
                    </a:ext>
                  </a:extLst>
                </a:gridCol>
                <a:gridCol w="3239357">
                  <a:extLst>
                    <a:ext uri="{9D8B030D-6E8A-4147-A177-3AD203B41FA5}">
                      <a16:colId xmlns:a16="http://schemas.microsoft.com/office/drawing/2014/main" val="529986807"/>
                    </a:ext>
                  </a:extLst>
                </a:gridCol>
              </a:tblGrid>
              <a:tr h="177919">
                <a:tc>
                  <a:txBody>
                    <a:bodyPr/>
                    <a:lstStyle/>
                    <a:p>
                      <a:endParaRPr lang="en-US" sz="1600"/>
                    </a:p>
                  </a:txBody>
                  <a:tcPr marL="55910" marR="55910" marT="27955" marB="27955">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800" dirty="0">
                          <a:solidFill>
                            <a:schemeClr val="bg1"/>
                          </a:solidFill>
                        </a:rPr>
                        <a:t>Segal’s Base Plan</a:t>
                      </a:r>
                    </a:p>
                  </a:txBody>
                  <a:tcPr marL="55910" marR="55910" marT="27955" marB="27955" anchor="ctr">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800" dirty="0">
                          <a:solidFill>
                            <a:schemeClr val="bg1"/>
                          </a:solidFill>
                        </a:rPr>
                        <a:t>Segal’s  2</a:t>
                      </a:r>
                      <a:r>
                        <a:rPr lang="en-US" sz="800" baseline="30000" dirty="0">
                          <a:solidFill>
                            <a:schemeClr val="bg1"/>
                          </a:solidFill>
                        </a:rPr>
                        <a:t>nd</a:t>
                      </a:r>
                      <a:r>
                        <a:rPr lang="en-US" sz="800" dirty="0">
                          <a:solidFill>
                            <a:schemeClr val="bg1"/>
                          </a:solidFill>
                        </a:rPr>
                        <a:t> Pair Buy-Up Plan</a:t>
                      </a:r>
                    </a:p>
                  </a:txBody>
                  <a:tcPr marL="55910" marR="55910" marT="27955" marB="27955" anchor="ctr">
                    <a:lnL w="12700" cap="flat" cmpd="sng" algn="ctr">
                      <a:solidFill>
                        <a:srgbClr val="3A60FF"/>
                      </a:solidFill>
                      <a:prstDash val="solid"/>
                      <a:round/>
                      <a:headEnd type="none" w="med" len="med"/>
                      <a:tailEnd type="none" w="med" len="med"/>
                    </a:lnL>
                    <a:lnR w="12700" cap="flat" cmpd="sng" algn="ctr">
                      <a:solidFill>
                        <a:srgbClr val="3A60FF"/>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rgbClr val="3A60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86354225"/>
                  </a:ext>
                </a:extLst>
              </a:tr>
              <a:tr h="365760">
                <a:tc>
                  <a:txBody>
                    <a:bodyPr/>
                    <a:lstStyle/>
                    <a:p>
                      <a:r>
                        <a:rPr lang="en-US" sz="750" b="0">
                          <a:solidFill>
                            <a:srgbClr val="000000"/>
                          </a:solidFill>
                        </a:rPr>
                        <a:t>Exams </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solidFill>
                            <a:srgbClr val="000000"/>
                          </a:solidFill>
                          <a:latin typeface="+mn-lt"/>
                          <a:cs typeface="Arial"/>
                        </a:rPr>
                        <a:t>WellVision Exam covered every calendar year </a:t>
                      </a:r>
                      <a:r>
                        <a:rPr lang="en-US" sz="750" b="1" dirty="0">
                          <a:solidFill>
                            <a:srgbClr val="000000"/>
                          </a:solidFill>
                          <a:latin typeface="+mn-lt"/>
                          <a:cs typeface="Arial"/>
                        </a:rPr>
                        <a:t>$15</a:t>
                      </a:r>
                      <a:r>
                        <a:rPr lang="en-US" sz="750" dirty="0">
                          <a:solidFill>
                            <a:srgbClr val="000000"/>
                          </a:solidFill>
                          <a:latin typeface="+mn-lt"/>
                          <a:cs typeface="Arial"/>
                        </a:rPr>
                        <a:t> Copay</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50" dirty="0">
                          <a:solidFill>
                            <a:srgbClr val="000000"/>
                          </a:solidFill>
                          <a:latin typeface="+mn-lt"/>
                          <a:cs typeface="Arial"/>
                        </a:rPr>
                        <a:t>Retinal imaging exam covered every calendar year </a:t>
                      </a:r>
                      <a:r>
                        <a:rPr lang="en-US" sz="750" b="1" dirty="0">
                          <a:solidFill>
                            <a:srgbClr val="000000"/>
                          </a:solidFill>
                          <a:latin typeface="+mn-lt"/>
                          <a:cs typeface="Arial"/>
                        </a:rPr>
                        <a:t>$39</a:t>
                      </a:r>
                      <a:r>
                        <a:rPr lang="en-US" sz="750" dirty="0">
                          <a:solidFill>
                            <a:srgbClr val="000000"/>
                          </a:solidFill>
                          <a:latin typeface="+mn-lt"/>
                          <a:cs typeface="Arial"/>
                        </a:rPr>
                        <a:t> Copay</a:t>
                      </a:r>
                      <a:endParaRPr lang="en-US" sz="750" dirty="0">
                        <a:solidFill>
                          <a:srgbClr val="000000"/>
                        </a:solidFill>
                        <a:latin typeface="+mn-lt"/>
                      </a:endParaRP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rgbClr val="3A60FF"/>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pPr marL="285750" marR="0" lvl="0" indent="-2857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77948009"/>
                  </a:ext>
                </a:extLst>
              </a:tr>
              <a:tr h="548640">
                <a:tc>
                  <a:txBody>
                    <a:bodyPr/>
                    <a:lstStyle/>
                    <a:p>
                      <a:r>
                        <a:rPr lang="en-US" sz="750" b="1" dirty="0">
                          <a:solidFill>
                            <a:srgbClr val="000000"/>
                          </a:solidFill>
                        </a:rPr>
                        <a:t>Essential Medical </a:t>
                      </a:r>
                      <a:br>
                        <a:rPr lang="en-US" sz="750" b="1" dirty="0">
                          <a:solidFill>
                            <a:srgbClr val="000000"/>
                          </a:solidFill>
                        </a:rPr>
                      </a:br>
                      <a:r>
                        <a:rPr lang="en-US" sz="750" b="1" dirty="0">
                          <a:solidFill>
                            <a:srgbClr val="000000"/>
                          </a:solidFill>
                        </a:rPr>
                        <a:t>Eye Care</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srgbClr val="000000"/>
                          </a:solidFill>
                          <a:effectLst/>
                          <a:uLnTx/>
                          <a:uFillTx/>
                          <a:latin typeface="+mn-lt"/>
                          <a:ea typeface="+mn-ea"/>
                          <a:cs typeface="+mn-cs"/>
                        </a:rPr>
                        <a:t>Retinal imaging for eligible members with diabetes</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srgbClr val="000000"/>
                          </a:solidFill>
                          <a:effectLst/>
                          <a:uLnTx/>
                          <a:uFillTx/>
                          <a:latin typeface="+mn-lt"/>
                          <a:ea typeface="+mn-ea"/>
                          <a:cs typeface="+mn-cs"/>
                        </a:rPr>
                        <a:t>Additional exams and services beyond routine care to treat immediate issues from pink eye to sudden changes</a:t>
                      </a:r>
                      <a:br>
                        <a:rPr kumimoji="0" lang="en-US" sz="750" b="0" i="0" u="none" strike="noStrike" kern="1200" cap="none" spc="0" normalizeH="0" baseline="0" noProof="0" dirty="0">
                          <a:ln>
                            <a:noFill/>
                          </a:ln>
                          <a:solidFill>
                            <a:srgbClr val="000000"/>
                          </a:solidFill>
                          <a:effectLst/>
                          <a:uLnTx/>
                          <a:uFillTx/>
                          <a:latin typeface="+mn-lt"/>
                          <a:ea typeface="+mn-ea"/>
                          <a:cs typeface="+mn-cs"/>
                        </a:rPr>
                      </a:br>
                      <a:r>
                        <a:rPr kumimoji="0" lang="en-US" sz="750" b="0" i="0" u="none" strike="noStrike" kern="1200" cap="none" spc="0" normalizeH="0" baseline="0" noProof="0" dirty="0">
                          <a:ln>
                            <a:noFill/>
                          </a:ln>
                          <a:solidFill>
                            <a:srgbClr val="000000"/>
                          </a:solidFill>
                          <a:effectLst/>
                          <a:uLnTx/>
                          <a:uFillTx/>
                          <a:latin typeface="+mn-lt"/>
                          <a:ea typeface="+mn-ea"/>
                          <a:cs typeface="+mn-cs"/>
                        </a:rPr>
                        <a:t>in vision or to monitor ongoing conditions such as dry eye, diabetic eye disease, glaucoma, and more</a:t>
                      </a:r>
                    </a:p>
                    <a:p>
                      <a:pPr marL="171450" marR="0" lvl="0" indent="-171450" algn="l" defTabSz="34299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50" b="0" i="0" u="none" strike="noStrike" kern="1200" cap="none" spc="0" normalizeH="0" baseline="0" noProof="0" dirty="0">
                          <a:ln>
                            <a:noFill/>
                          </a:ln>
                          <a:solidFill>
                            <a:srgbClr val="000000"/>
                          </a:solidFill>
                          <a:effectLst/>
                          <a:uLnTx/>
                          <a:uFillTx/>
                          <a:latin typeface="+mn-lt"/>
                          <a:ea typeface="+mn-ea"/>
                          <a:cs typeface="+mn-cs"/>
                        </a:rPr>
                        <a:t>Coordination with your medical coverage may apply. Ask your VSP network doctor for details</a:t>
                      </a:r>
                      <a:r>
                        <a:rPr lang="en-US" sz="750" b="0" i="0" kern="1200" dirty="0">
                          <a:solidFill>
                            <a:srgbClr val="000000"/>
                          </a:solidFill>
                          <a:effectLst/>
                          <a:latin typeface="+mn-lt"/>
                          <a:ea typeface="+mn-ea"/>
                          <a:cs typeface="+mn-cs"/>
                        </a:rPr>
                        <a:t>.</a:t>
                      </a: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r>
                        <a:rPr lang="en-US" sz="900" b="1">
                          <a:solidFill>
                            <a:srgbClr val="000000"/>
                          </a:solidFill>
                          <a:highlight>
                            <a:srgbClr val="FFFF00"/>
                          </a:highlight>
                        </a:rPr>
                        <a:t>Essential Medical Eye Care</a:t>
                      </a:r>
                    </a:p>
                  </a:txBody>
                  <a:tcPr marL="274320" marR="55910" marT="27955" marB="27955" anchor="ctr"/>
                </a:tc>
                <a:extLst>
                  <a:ext uri="{0D108BD9-81ED-4DB2-BD59-A6C34878D82A}">
                    <a16:rowId xmlns:a16="http://schemas.microsoft.com/office/drawing/2014/main" val="3073802950"/>
                  </a:ext>
                </a:extLst>
              </a:tr>
              <a:tr h="232403">
                <a:tc>
                  <a:txBody>
                    <a:bodyPr/>
                    <a:lstStyle/>
                    <a:p>
                      <a:r>
                        <a:rPr lang="en-US" sz="750" b="0">
                          <a:solidFill>
                            <a:srgbClr val="000000"/>
                          </a:solidFill>
                        </a:rPr>
                        <a:t>Frame Allowance</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750" b="1" dirty="0">
                          <a:solidFill>
                            <a:srgbClr val="000000"/>
                          </a:solidFill>
                          <a:latin typeface="+mn-lt"/>
                          <a:cs typeface="Arial"/>
                        </a:rPr>
                        <a:t>$150 </a:t>
                      </a:r>
                      <a:r>
                        <a:rPr lang="en-US" sz="750" b="0" dirty="0">
                          <a:solidFill>
                            <a:srgbClr val="000000"/>
                          </a:solidFill>
                          <a:latin typeface="+mn-lt"/>
                          <a:cs typeface="Arial"/>
                        </a:rPr>
                        <a:t>Frame allowance </a:t>
                      </a:r>
                      <a:r>
                        <a:rPr lang="en-US" sz="750" b="1" dirty="0">
                          <a:solidFill>
                            <a:srgbClr val="000000"/>
                          </a:solidFill>
                          <a:latin typeface="+mn-lt"/>
                          <a:cs typeface="Arial"/>
                        </a:rPr>
                        <a:t>Every Calendar Year </a:t>
                      </a:r>
                      <a:endParaRPr lang="en-US" sz="750" dirty="0">
                        <a:solidFill>
                          <a:srgbClr val="000000"/>
                        </a:solidFill>
                        <a:latin typeface="+mn-lt"/>
                      </a:endParaRP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750" b="1" dirty="0">
                          <a:solidFill>
                            <a:srgbClr val="000000"/>
                          </a:solidFill>
                          <a:latin typeface="+mn-lt"/>
                          <a:cs typeface="Arial"/>
                        </a:rPr>
                        <a:t>$150 </a:t>
                      </a:r>
                      <a:r>
                        <a:rPr lang="en-US" sz="750" b="0" dirty="0">
                          <a:solidFill>
                            <a:srgbClr val="000000"/>
                          </a:solidFill>
                          <a:latin typeface="+mn-lt"/>
                          <a:cs typeface="Arial"/>
                        </a:rPr>
                        <a:t>Frame allowance </a:t>
                      </a:r>
                      <a:r>
                        <a:rPr lang="en-US" sz="750" b="1" dirty="0">
                          <a:solidFill>
                            <a:srgbClr val="000000"/>
                          </a:solidFill>
                          <a:latin typeface="+mn-lt"/>
                          <a:cs typeface="Arial"/>
                        </a:rPr>
                        <a:t>Every Calendar Year</a:t>
                      </a:r>
                      <a:endParaRPr lang="en-US" sz="750" dirty="0">
                        <a:solidFill>
                          <a:srgbClr val="000000"/>
                        </a:solidFill>
                        <a:latin typeface="+mn-lt"/>
                      </a:endParaRP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22430095"/>
                  </a:ext>
                </a:extLst>
              </a:tr>
              <a:tr h="365760">
                <a:tc>
                  <a:txBody>
                    <a:bodyPr/>
                    <a:lstStyle/>
                    <a:p>
                      <a:r>
                        <a:rPr lang="en-US" sz="750" b="0">
                          <a:solidFill>
                            <a:srgbClr val="000000"/>
                          </a:solidFill>
                        </a:rPr>
                        <a:t>Lenses</a:t>
                      </a:r>
                    </a:p>
                    <a:p>
                      <a:r>
                        <a:rPr lang="en-US" sz="750" b="0">
                          <a:solidFill>
                            <a:srgbClr val="000000"/>
                          </a:solidFill>
                        </a:rPr>
                        <a:t>(every calendar year)</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gridSpan="2">
                  <a:txBody>
                    <a:bodyPr/>
                    <a:lstStyle/>
                    <a:p>
                      <a:pPr marL="171450" marR="0" lvl="0" indent="-171450">
                        <a:spcBef>
                          <a:spcPts val="0"/>
                        </a:spcBef>
                        <a:spcAft>
                          <a:spcPts val="0"/>
                        </a:spcAft>
                        <a:buFont typeface="Arial" panose="020B0604020202020204" pitchFamily="34" charset="0"/>
                        <a:buChar char="•"/>
                      </a:pPr>
                      <a:r>
                        <a:rPr lang="en-US" sz="750" b="0" i="0">
                          <a:solidFill>
                            <a:srgbClr val="000000"/>
                          </a:solidFill>
                          <a:effectLst/>
                          <a:latin typeface="+mn-lt"/>
                          <a:ea typeface="Times New Roman" panose="02020603050405020304" pitchFamily="18" charset="0"/>
                          <a:cs typeface="Arial" panose="020B0604020202020204" pitchFamily="34" charset="0"/>
                        </a:rPr>
                        <a:t>Fully covered single vision, lined bifocal, or lined trifocal lenses  </a:t>
                      </a:r>
                      <a:endParaRPr lang="en-US" sz="750" b="0" i="0">
                        <a:solidFill>
                          <a:srgbClr val="000000"/>
                        </a:solidFill>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sz="750" b="0" i="0">
                          <a:solidFill>
                            <a:srgbClr val="000000"/>
                          </a:solidFill>
                          <a:effectLst/>
                          <a:latin typeface="+mn-lt"/>
                          <a:ea typeface="Times New Roman" panose="02020603050405020304" pitchFamily="18" charset="0"/>
                          <a:cs typeface="Arial" panose="020B0604020202020204" pitchFamily="34" charset="0"/>
                        </a:rPr>
                        <a:t>Impact-resistant lenses for dependent children</a:t>
                      </a:r>
                      <a:endParaRPr lang="en-US" sz="750">
                        <a:solidFill>
                          <a:srgbClr val="000000"/>
                        </a:solidFill>
                        <a:latin typeface="+mn-lt"/>
                      </a:endParaRP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hMerge="1">
                  <a:txBody>
                    <a:bodyPr/>
                    <a:lstStyle/>
                    <a:p>
                      <a:pPr marL="171450" marR="0" lvl="0" indent="-171450">
                        <a:spcBef>
                          <a:spcPts val="0"/>
                        </a:spcBef>
                        <a:spcAft>
                          <a:spcPts val="0"/>
                        </a:spcAft>
                        <a:buFont typeface="Arial" panose="020B0604020202020204" pitchFamily="34" charset="0"/>
                        <a:buChar char="•"/>
                      </a:pPr>
                      <a:endParaRPr lang="en-US" sz="2800">
                        <a:solidFill>
                          <a:srgbClr val="000000"/>
                        </a:solidFill>
                        <a:latin typeface="+mn-lt"/>
                      </a:endParaRPr>
                    </a:p>
                  </a:txBody>
                  <a:tcPr marL="149092" marR="731520" marT="74546" marB="74546"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1453229"/>
                  </a:ext>
                </a:extLst>
              </a:tr>
              <a:tr h="457200">
                <a:tc>
                  <a:txBody>
                    <a:bodyPr/>
                    <a:lstStyle/>
                    <a:p>
                      <a:r>
                        <a:rPr lang="en-US" sz="750" b="0">
                          <a:solidFill>
                            <a:srgbClr val="000000"/>
                          </a:solidFill>
                        </a:rPr>
                        <a:t>Lens Enhancements</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171450" indent="-171450" algn="l">
                        <a:buFont typeface="Arial" panose="020B0604020202020204" pitchFamily="34" charset="0"/>
                        <a:buChar char="•"/>
                      </a:pPr>
                      <a:r>
                        <a:rPr lang="en-US" sz="750" baseline="0" dirty="0">
                          <a:solidFill>
                            <a:srgbClr val="000000"/>
                          </a:solidFill>
                          <a:latin typeface="+mn-lt"/>
                          <a:cs typeface="Arial"/>
                        </a:rPr>
                        <a:t>Standard Progressive lenses covered in full</a:t>
                      </a:r>
                    </a:p>
                    <a:p>
                      <a:pPr marL="171450" indent="-171450" algn="l">
                        <a:buFont typeface="Arial" panose="020B0604020202020204" pitchFamily="34" charset="0"/>
                        <a:buChar char="•"/>
                      </a:pPr>
                      <a:r>
                        <a:rPr lang="en-US" sz="750" baseline="0" dirty="0">
                          <a:solidFill>
                            <a:srgbClr val="000000"/>
                          </a:solidFill>
                          <a:latin typeface="+mn-lt"/>
                          <a:cs typeface="Arial"/>
                        </a:rPr>
                        <a:t>Scratch-Resistant &amp; Anti-Reflective coatings covered in full</a:t>
                      </a:r>
                    </a:p>
                    <a:p>
                      <a:pPr marL="171450" indent="-171450" algn="l">
                        <a:buFont typeface="Arial" panose="020B0604020202020204" pitchFamily="34" charset="0"/>
                        <a:buChar char="•"/>
                      </a:pPr>
                      <a:r>
                        <a:rPr lang="en-US" sz="750" baseline="0" dirty="0">
                          <a:solidFill>
                            <a:srgbClr val="000000"/>
                          </a:solidFill>
                          <a:latin typeface="+mn-lt"/>
                          <a:cs typeface="Arial"/>
                        </a:rPr>
                        <a:t>Tints &amp; Photochromic lenses covered in full</a:t>
                      </a:r>
                    </a:p>
                    <a:p>
                      <a:pPr marL="171450" indent="-171450" algn="l">
                        <a:buFont typeface="Arial" panose="020B0604020202020204" pitchFamily="34" charset="0"/>
                        <a:buChar char="•"/>
                      </a:pPr>
                      <a:r>
                        <a:rPr lang="en-US" sz="750" b="1" baseline="0" dirty="0">
                          <a:solidFill>
                            <a:srgbClr val="000000"/>
                          </a:solidFill>
                          <a:latin typeface="+mn-lt"/>
                          <a:cs typeface="Arial"/>
                        </a:rPr>
                        <a:t>Average 35-40%</a:t>
                      </a:r>
                      <a:r>
                        <a:rPr lang="en-US" sz="750" baseline="0" dirty="0">
                          <a:solidFill>
                            <a:srgbClr val="000000"/>
                          </a:solidFill>
                          <a:latin typeface="+mn-lt"/>
                          <a:cs typeface="Arial"/>
                        </a:rPr>
                        <a:t> average savings on lens enhancements, like</a:t>
                      </a:r>
                      <a:br>
                        <a:rPr lang="en-US" sz="750" baseline="0" dirty="0">
                          <a:solidFill>
                            <a:srgbClr val="000000"/>
                          </a:solidFill>
                          <a:latin typeface="+mn-lt"/>
                          <a:cs typeface="Arial"/>
                        </a:rPr>
                      </a:br>
                      <a:r>
                        <a:rPr lang="en-US" sz="750" baseline="0" dirty="0">
                          <a:solidFill>
                            <a:srgbClr val="000000"/>
                          </a:solidFill>
                          <a:latin typeface="+mn-lt"/>
                          <a:cs typeface="Arial"/>
                        </a:rPr>
                        <a:t>UV coatings, Premium &amp; Custom Progressives Lenses</a:t>
                      </a: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171450" indent="-171450" algn="l">
                        <a:buFont typeface="Arial" panose="020B0604020202020204" pitchFamily="34" charset="0"/>
                        <a:buChar char="•"/>
                      </a:pPr>
                      <a:r>
                        <a:rPr lang="en-US" sz="750" baseline="0" dirty="0">
                          <a:solidFill>
                            <a:srgbClr val="000000"/>
                          </a:solidFill>
                          <a:latin typeface="+mn-lt"/>
                          <a:cs typeface="Arial"/>
                        </a:rPr>
                        <a:t>Standard Progressive lenses covered in full</a:t>
                      </a:r>
                    </a:p>
                    <a:p>
                      <a:pPr marL="171450" indent="-171450" algn="l">
                        <a:buFont typeface="Arial" panose="020B0604020202020204" pitchFamily="34" charset="0"/>
                        <a:buChar char="•"/>
                      </a:pPr>
                      <a:r>
                        <a:rPr lang="en-US" sz="750" baseline="0" dirty="0">
                          <a:solidFill>
                            <a:srgbClr val="000000"/>
                          </a:solidFill>
                          <a:latin typeface="+mn-lt"/>
                          <a:cs typeface="Arial"/>
                        </a:rPr>
                        <a:t>Scratch-Resistant &amp; Anti-Reflective coatings covered in full</a:t>
                      </a:r>
                    </a:p>
                    <a:p>
                      <a:pPr marL="171450" indent="-171450" algn="l">
                        <a:buFont typeface="Arial" panose="020B0604020202020204" pitchFamily="34" charset="0"/>
                        <a:buChar char="•"/>
                      </a:pPr>
                      <a:r>
                        <a:rPr lang="en-US" sz="750" baseline="0" dirty="0">
                          <a:solidFill>
                            <a:srgbClr val="000000"/>
                          </a:solidFill>
                          <a:latin typeface="+mn-lt"/>
                          <a:cs typeface="Arial"/>
                        </a:rPr>
                        <a:t>Tints &amp; Photochromic lenses covered in full</a:t>
                      </a:r>
                    </a:p>
                    <a:p>
                      <a:pPr marL="171450" indent="-171450" algn="l">
                        <a:buFont typeface="Arial" panose="020B0604020202020204" pitchFamily="34" charset="0"/>
                        <a:buChar char="•"/>
                      </a:pPr>
                      <a:r>
                        <a:rPr lang="en-US" sz="750" b="1" baseline="0" dirty="0">
                          <a:solidFill>
                            <a:srgbClr val="000000"/>
                          </a:solidFill>
                          <a:latin typeface="+mn-lt"/>
                          <a:cs typeface="Arial"/>
                        </a:rPr>
                        <a:t>Average 35-40%</a:t>
                      </a:r>
                      <a:r>
                        <a:rPr lang="en-US" sz="750" baseline="0" dirty="0">
                          <a:solidFill>
                            <a:srgbClr val="000000"/>
                          </a:solidFill>
                          <a:latin typeface="+mn-lt"/>
                          <a:cs typeface="Arial"/>
                        </a:rPr>
                        <a:t> average savings on lens enhancements, like</a:t>
                      </a:r>
                      <a:br>
                        <a:rPr lang="en-US" sz="750" baseline="0" dirty="0">
                          <a:solidFill>
                            <a:srgbClr val="000000"/>
                          </a:solidFill>
                          <a:latin typeface="+mn-lt"/>
                          <a:cs typeface="Arial"/>
                        </a:rPr>
                      </a:br>
                      <a:r>
                        <a:rPr lang="en-US" sz="750" baseline="0" dirty="0">
                          <a:solidFill>
                            <a:srgbClr val="000000"/>
                          </a:solidFill>
                          <a:latin typeface="+mn-lt"/>
                          <a:cs typeface="Arial"/>
                        </a:rPr>
                        <a:t>UV coatings, Premium &amp; Custom Progressives Lenses</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7523075"/>
                  </a:ext>
                </a:extLst>
              </a:tr>
              <a:tr h="365760">
                <a:tc>
                  <a:txBody>
                    <a:bodyPr/>
                    <a:lstStyle/>
                    <a:p>
                      <a:r>
                        <a:rPr lang="en-US" sz="750" b="0">
                          <a:solidFill>
                            <a:srgbClr val="000000"/>
                          </a:solidFill>
                        </a:rPr>
                        <a:t>Contact Lens Allowance</a:t>
                      </a:r>
                      <a:br>
                        <a:rPr lang="en-US" sz="750" b="0">
                          <a:solidFill>
                            <a:srgbClr val="000000"/>
                          </a:solidFill>
                        </a:rPr>
                      </a:br>
                      <a:r>
                        <a:rPr lang="en-US" sz="750" b="0">
                          <a:solidFill>
                            <a:srgbClr val="000000"/>
                          </a:solidFill>
                        </a:rPr>
                        <a:t>(instead of glasses)</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50" b="1" dirty="0">
                          <a:solidFill>
                            <a:srgbClr val="000000"/>
                          </a:solidFill>
                          <a:latin typeface="+mn-lt"/>
                          <a:cs typeface="Arial"/>
                        </a:rPr>
                        <a:t>$150 </a:t>
                      </a:r>
                      <a:r>
                        <a:rPr lang="en-US" sz="750" kern="1200" dirty="0">
                          <a:solidFill>
                            <a:srgbClr val="000000"/>
                          </a:solidFill>
                          <a:effectLst/>
                          <a:latin typeface="+mn-lt"/>
                          <a:ea typeface="+mn-ea"/>
                          <a:cs typeface="+mn-cs"/>
                        </a:rPr>
                        <a:t>allowance for contacts and contacts lens exam</a:t>
                      </a:r>
                      <a:br>
                        <a:rPr lang="en-US" sz="750" kern="1200" dirty="0">
                          <a:solidFill>
                            <a:srgbClr val="000000"/>
                          </a:solidFill>
                          <a:effectLst/>
                          <a:latin typeface="+mn-lt"/>
                          <a:ea typeface="+mn-ea"/>
                          <a:cs typeface="+mn-cs"/>
                        </a:rPr>
                      </a:br>
                      <a:r>
                        <a:rPr lang="en-US" sz="750" kern="1200" dirty="0">
                          <a:solidFill>
                            <a:srgbClr val="000000"/>
                          </a:solidFill>
                          <a:effectLst/>
                          <a:latin typeface="+mn-lt"/>
                          <a:ea typeface="+mn-ea"/>
                          <a:cs typeface="+mn-cs"/>
                        </a:rPr>
                        <a:t>(fitting and evaluation, with a </a:t>
                      </a:r>
                      <a:r>
                        <a:rPr lang="en-US" sz="750" b="1" kern="1200" dirty="0">
                          <a:solidFill>
                            <a:srgbClr val="000000"/>
                          </a:solidFill>
                          <a:effectLst/>
                          <a:latin typeface="+mn-lt"/>
                          <a:ea typeface="+mn-ea"/>
                          <a:cs typeface="+mn-cs"/>
                        </a:rPr>
                        <a:t>$60 </a:t>
                      </a:r>
                      <a:r>
                        <a:rPr lang="en-US" sz="750" kern="1200" dirty="0">
                          <a:solidFill>
                            <a:srgbClr val="000000"/>
                          </a:solidFill>
                          <a:effectLst/>
                          <a:latin typeface="+mn-lt"/>
                          <a:ea typeface="+mn-ea"/>
                          <a:cs typeface="+mn-cs"/>
                        </a:rPr>
                        <a:t>copay)</a:t>
                      </a:r>
                      <a:endParaRPr lang="en-US" sz="750" dirty="0">
                        <a:solidFill>
                          <a:srgbClr val="000000"/>
                        </a:solidFill>
                        <a:latin typeface="+mn-lt"/>
                      </a:endParaRP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750" b="1" dirty="0">
                          <a:solidFill>
                            <a:srgbClr val="000000"/>
                          </a:solidFill>
                          <a:latin typeface="+mn-lt"/>
                          <a:cs typeface="Arial"/>
                        </a:rPr>
                        <a:t>$150 </a:t>
                      </a:r>
                      <a:r>
                        <a:rPr lang="en-US" sz="750" b="0" kern="1200" dirty="0">
                          <a:solidFill>
                            <a:srgbClr val="000000"/>
                          </a:solidFill>
                          <a:effectLst/>
                          <a:latin typeface="+mn-lt"/>
                          <a:ea typeface="+mn-ea"/>
                          <a:cs typeface="+mn-cs"/>
                        </a:rPr>
                        <a:t>allowance for contacts and contact lens exam (fitting and evaluation, with a </a:t>
                      </a:r>
                      <a:r>
                        <a:rPr lang="en-US" sz="750" b="1" kern="1200" dirty="0">
                          <a:solidFill>
                            <a:srgbClr val="000000"/>
                          </a:solidFill>
                          <a:effectLst/>
                          <a:latin typeface="+mn-lt"/>
                          <a:ea typeface="+mn-ea"/>
                          <a:cs typeface="+mn-cs"/>
                        </a:rPr>
                        <a:t>$60 </a:t>
                      </a:r>
                      <a:r>
                        <a:rPr lang="en-US" sz="750" kern="1200" dirty="0">
                          <a:solidFill>
                            <a:srgbClr val="000000"/>
                          </a:solidFill>
                          <a:effectLst/>
                          <a:latin typeface="+mn-lt"/>
                          <a:ea typeface="+mn-ea"/>
                          <a:cs typeface="+mn-cs"/>
                        </a:rPr>
                        <a:t>copay)</a:t>
                      </a:r>
                      <a:endParaRPr lang="en-US" sz="750" b="1" dirty="0">
                        <a:solidFill>
                          <a:srgbClr val="000000"/>
                        </a:solidFill>
                        <a:latin typeface="+mn-lt"/>
                        <a:cs typeface="Arial"/>
                      </a:endParaRP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11083236"/>
                  </a:ext>
                </a:extLst>
              </a:tr>
              <a:tr h="365760">
                <a:tc>
                  <a:txBody>
                    <a:bodyPr/>
                    <a:lstStyle/>
                    <a:p>
                      <a:r>
                        <a:rPr lang="en-US" sz="750" b="0">
                          <a:solidFill>
                            <a:srgbClr val="000000"/>
                          </a:solidFill>
                        </a:rPr>
                        <a:t>Additional Pair</a:t>
                      </a:r>
                      <a:br>
                        <a:rPr lang="en-US" sz="750" b="0">
                          <a:solidFill>
                            <a:srgbClr val="000000"/>
                          </a:solidFill>
                        </a:rPr>
                      </a:br>
                      <a:r>
                        <a:rPr lang="en-US" sz="750" b="0">
                          <a:solidFill>
                            <a:srgbClr val="000000"/>
                          </a:solidFill>
                        </a:rPr>
                        <a:t>of Eyewear</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750">
                          <a:solidFill>
                            <a:srgbClr val="000000"/>
                          </a:solidFill>
                          <a:latin typeface="+mn-lt"/>
                        </a:rPr>
                        <a:t>N/A</a:t>
                      </a: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750" dirty="0">
                          <a:solidFill>
                            <a:srgbClr val="000000"/>
                          </a:solidFill>
                          <a:latin typeface="+mn-lt"/>
                        </a:rPr>
                        <a:t>Covered second pair of glasses or contact lenses at same allowances as first pair benefits</a:t>
                      </a: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1256955"/>
                  </a:ext>
                </a:extLst>
              </a:tr>
              <a:tr h="365760">
                <a:tc>
                  <a:txBody>
                    <a:bodyPr/>
                    <a:lstStyle/>
                    <a:p>
                      <a:r>
                        <a:rPr lang="en-US" sz="750" b="0">
                          <a:solidFill>
                            <a:srgbClr val="000000"/>
                          </a:solidFill>
                        </a:rPr>
                        <a:t>Your Monthly Contribution</a:t>
                      </a:r>
                    </a:p>
                  </a:txBody>
                  <a:tcPr marL="27432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750" b="1" dirty="0">
                          <a:solidFill>
                            <a:srgbClr val="000000"/>
                          </a:solidFill>
                          <a:latin typeface="+mn-lt"/>
                          <a:cs typeface="Arial"/>
                        </a:rPr>
                        <a:t>$13.77 </a:t>
                      </a:r>
                      <a:r>
                        <a:rPr lang="en-US" sz="750" kern="1200" dirty="0">
                          <a:solidFill>
                            <a:srgbClr val="000000"/>
                          </a:solidFill>
                          <a:effectLst/>
                          <a:latin typeface="+mn-lt"/>
                          <a:ea typeface="+mn-ea"/>
                          <a:cs typeface="+mn-cs"/>
                        </a:rPr>
                        <a:t>Member only </a:t>
                      </a:r>
                      <a:r>
                        <a:rPr lang="en-US" sz="750" kern="1200" dirty="0">
                          <a:solidFill>
                            <a:schemeClr val="dk1"/>
                          </a:solidFill>
                          <a:effectLst/>
                          <a:latin typeface="+mn-lt"/>
                          <a:ea typeface="+mn-ea"/>
                          <a:cs typeface="+mn-cs"/>
                        </a:rPr>
                        <a:t>|</a:t>
                      </a:r>
                      <a:r>
                        <a:rPr lang="en-US" sz="750" kern="1200" dirty="0">
                          <a:solidFill>
                            <a:srgbClr val="000000"/>
                          </a:solidFill>
                          <a:effectLst/>
                          <a:latin typeface="+mn-lt"/>
                          <a:ea typeface="+mn-ea"/>
                          <a:cs typeface="+mn-cs"/>
                        </a:rPr>
                        <a:t> </a:t>
                      </a:r>
                      <a:r>
                        <a:rPr lang="en-US" sz="750" b="1">
                          <a:solidFill>
                            <a:srgbClr val="000000"/>
                          </a:solidFill>
                          <a:latin typeface="+mn-lt"/>
                          <a:cs typeface="Arial"/>
                        </a:rPr>
                        <a:t>$27.37 </a:t>
                      </a:r>
                      <a:r>
                        <a:rPr lang="en-US" sz="750" kern="1200" dirty="0">
                          <a:solidFill>
                            <a:srgbClr val="000000"/>
                          </a:solidFill>
                          <a:effectLst/>
                          <a:latin typeface="+mn-lt"/>
                          <a:ea typeface="+mn-ea"/>
                          <a:cs typeface="+mn-cs"/>
                        </a:rPr>
                        <a:t>Member + 1 </a:t>
                      </a:r>
                      <a:r>
                        <a:rPr lang="en-US" sz="750" kern="1200" dirty="0">
                          <a:solidFill>
                            <a:schemeClr val="dk1"/>
                          </a:solidFill>
                          <a:effectLst/>
                          <a:latin typeface="+mn-lt"/>
                          <a:ea typeface="+mn-ea"/>
                          <a:cs typeface="+mn-cs"/>
                        </a:rPr>
                        <a:t>|</a:t>
                      </a:r>
                      <a:r>
                        <a:rPr lang="en-US" sz="750" kern="1200" dirty="0">
                          <a:solidFill>
                            <a:srgbClr val="000000"/>
                          </a:solidFill>
                          <a:effectLst/>
                          <a:latin typeface="+mn-lt"/>
                          <a:ea typeface="+mn-ea"/>
                          <a:cs typeface="+mn-cs"/>
                        </a:rPr>
                        <a:t> </a:t>
                      </a:r>
                      <a:r>
                        <a:rPr lang="en-US" sz="750" b="1" dirty="0">
                          <a:solidFill>
                            <a:srgbClr val="000000"/>
                          </a:solidFill>
                          <a:latin typeface="+mn-lt"/>
                          <a:cs typeface="Arial"/>
                        </a:rPr>
                        <a:t>$44.00 </a:t>
                      </a:r>
                      <a:r>
                        <a:rPr lang="en-US" sz="750" kern="1200" dirty="0">
                          <a:solidFill>
                            <a:srgbClr val="000000"/>
                          </a:solidFill>
                          <a:effectLst/>
                          <a:latin typeface="+mn-lt"/>
                          <a:ea typeface="+mn-ea"/>
                          <a:cs typeface="+mn-cs"/>
                        </a:rPr>
                        <a:t>Member + family</a:t>
                      </a:r>
                      <a:endParaRPr lang="en-US" sz="750" dirty="0">
                        <a:solidFill>
                          <a:srgbClr val="000000"/>
                        </a:solidFill>
                        <a:latin typeface="+mn-lt"/>
                      </a:endParaRPr>
                    </a:p>
                  </a:txBody>
                  <a:tcPr marL="55910" marR="5591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marL="0" marR="0" lvl="0" indent="0" algn="l" defTabSz="342991" rtl="0" eaLnBrk="1" fontAlgn="auto" latinLnBrk="0" hangingPunct="1">
                        <a:lnSpc>
                          <a:spcPct val="100000"/>
                        </a:lnSpc>
                        <a:spcBef>
                          <a:spcPts val="0"/>
                        </a:spcBef>
                        <a:spcAft>
                          <a:spcPts val="0"/>
                        </a:spcAft>
                        <a:buClrTx/>
                        <a:buSzTx/>
                        <a:buFontTx/>
                        <a:buNone/>
                        <a:tabLst/>
                        <a:defRPr/>
                      </a:pPr>
                      <a:r>
                        <a:rPr lang="en-US" sz="800" b="1" u="sng" dirty="0">
                          <a:solidFill>
                            <a:srgbClr val="000000"/>
                          </a:solidFill>
                          <a:latin typeface="+mn-lt"/>
                          <a:cs typeface="Arial"/>
                        </a:rPr>
                        <a:t>Add to the Base Plan Cost:</a:t>
                      </a:r>
                    </a:p>
                    <a:p>
                      <a:pPr marL="0" marR="0" lvl="0" indent="0" algn="l" defTabSz="342991" rtl="0" eaLnBrk="1" fontAlgn="auto" latinLnBrk="0" hangingPunct="1">
                        <a:lnSpc>
                          <a:spcPct val="100000"/>
                        </a:lnSpc>
                        <a:spcBef>
                          <a:spcPts val="0"/>
                        </a:spcBef>
                        <a:spcAft>
                          <a:spcPts val="0"/>
                        </a:spcAft>
                        <a:buClrTx/>
                        <a:buSzTx/>
                        <a:buFontTx/>
                        <a:buNone/>
                        <a:tabLst/>
                        <a:defRPr/>
                      </a:pPr>
                      <a:r>
                        <a:rPr lang="en-US" sz="750" b="1" dirty="0">
                          <a:solidFill>
                            <a:srgbClr val="000000"/>
                          </a:solidFill>
                          <a:latin typeface="+mn-lt"/>
                          <a:cs typeface="Arial"/>
                        </a:rPr>
                        <a:t>$8.33 </a:t>
                      </a:r>
                      <a:r>
                        <a:rPr lang="en-US" sz="750" kern="1200" dirty="0">
                          <a:solidFill>
                            <a:srgbClr val="000000"/>
                          </a:solidFill>
                          <a:effectLst/>
                          <a:latin typeface="+mn-lt"/>
                          <a:ea typeface="+mn-ea"/>
                          <a:cs typeface="+mn-cs"/>
                        </a:rPr>
                        <a:t>Member only </a:t>
                      </a:r>
                      <a:r>
                        <a:rPr lang="en-US" sz="750" kern="1200" dirty="0">
                          <a:solidFill>
                            <a:schemeClr val="dk1"/>
                          </a:solidFill>
                          <a:effectLst/>
                          <a:latin typeface="+mn-lt"/>
                          <a:ea typeface="+mn-ea"/>
                          <a:cs typeface="+mn-cs"/>
                        </a:rPr>
                        <a:t>|</a:t>
                      </a:r>
                      <a:r>
                        <a:rPr lang="en-US" sz="750" kern="1200" dirty="0">
                          <a:solidFill>
                            <a:srgbClr val="000000"/>
                          </a:solidFill>
                          <a:effectLst/>
                          <a:latin typeface="+mn-lt"/>
                          <a:ea typeface="+mn-ea"/>
                          <a:cs typeface="+mn-cs"/>
                        </a:rPr>
                        <a:t> </a:t>
                      </a:r>
                      <a:r>
                        <a:rPr lang="en-US" sz="750" b="1" dirty="0">
                          <a:solidFill>
                            <a:srgbClr val="000000"/>
                          </a:solidFill>
                          <a:latin typeface="+mn-lt"/>
                          <a:cs typeface="Arial"/>
                        </a:rPr>
                        <a:t>$16.25 </a:t>
                      </a:r>
                      <a:r>
                        <a:rPr lang="en-US" sz="750" kern="1200" dirty="0">
                          <a:solidFill>
                            <a:srgbClr val="000000"/>
                          </a:solidFill>
                          <a:effectLst/>
                          <a:latin typeface="+mn-lt"/>
                          <a:ea typeface="+mn-ea"/>
                          <a:cs typeface="+mn-cs"/>
                        </a:rPr>
                        <a:t>Member + 1 </a:t>
                      </a:r>
                      <a:r>
                        <a:rPr lang="en-US" sz="750" kern="1200" dirty="0">
                          <a:solidFill>
                            <a:schemeClr val="dk1"/>
                          </a:solidFill>
                          <a:effectLst/>
                          <a:latin typeface="+mn-lt"/>
                          <a:ea typeface="+mn-ea"/>
                          <a:cs typeface="+mn-cs"/>
                        </a:rPr>
                        <a:t>|</a:t>
                      </a:r>
                      <a:r>
                        <a:rPr lang="en-US" sz="750" b="1" dirty="0">
                          <a:solidFill>
                            <a:srgbClr val="000000"/>
                          </a:solidFill>
                          <a:latin typeface="+mn-lt"/>
                          <a:cs typeface="Arial"/>
                        </a:rPr>
                        <a:t>$25.96 </a:t>
                      </a:r>
                      <a:r>
                        <a:rPr lang="en-US" sz="750" kern="1200" dirty="0">
                          <a:solidFill>
                            <a:srgbClr val="000000"/>
                          </a:solidFill>
                          <a:effectLst/>
                          <a:latin typeface="+mn-lt"/>
                          <a:ea typeface="+mn-ea"/>
                          <a:cs typeface="+mn-cs"/>
                        </a:rPr>
                        <a:t>Member + family</a:t>
                      </a:r>
                      <a:endParaRPr lang="en-US" sz="750" dirty="0">
                        <a:solidFill>
                          <a:srgbClr val="000000"/>
                        </a:solidFill>
                        <a:latin typeface="+mn-lt"/>
                      </a:endParaRPr>
                    </a:p>
                  </a:txBody>
                  <a:tcPr marL="55910" marR="274320" marT="27955" marB="27955"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72210210"/>
                  </a:ext>
                </a:extLst>
              </a:tr>
            </a:tbl>
          </a:graphicData>
        </a:graphic>
      </p:graphicFrame>
      <p:pic>
        <p:nvPicPr>
          <p:cNvPr id="2" name="Slide 12">
            <a:hlinkClick r:id="" action="ppaction://media"/>
            <a:extLst>
              <a:ext uri="{FF2B5EF4-FFF2-40B4-BE49-F238E27FC236}">
                <a16:creationId xmlns:a16="http://schemas.microsoft.com/office/drawing/2014/main" id="{43B23C94-D1F8-4EDF-A181-6DD38ECF4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133" y="1052830"/>
            <a:ext cx="609600" cy="609600"/>
          </a:xfrm>
          <a:prstGeom prst="rect">
            <a:avLst/>
          </a:prstGeom>
        </p:spPr>
      </p:pic>
    </p:spTree>
    <p:extLst>
      <p:ext uri="{BB962C8B-B14F-4D97-AF65-F5344CB8AC3E}">
        <p14:creationId xmlns:p14="http://schemas.microsoft.com/office/powerpoint/2010/main" val="3219482160"/>
      </p:ext>
    </p:extLst>
  </p:cSld>
  <p:clrMapOvr>
    <a:masterClrMapping/>
  </p:clrMapOvr>
  <mc:AlternateContent xmlns:mc="http://schemas.openxmlformats.org/markup-compatibility/2006" xmlns:p14="http://schemas.microsoft.com/office/powerpoint/2010/main">
    <mc:Choice Requires="p14">
      <p:transition p14:dur="10" advClick="0" advTm="9000">
        <p:fade/>
      </p:transition>
    </mc:Choice>
    <mc:Fallback xmlns="">
      <p:transition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466B74A-2E38-46E2-8DCF-B5D17B0CBABB}"/>
              </a:ext>
            </a:extLst>
          </p:cNvPr>
          <p:cNvSpPr>
            <a:spLocks noGrp="1"/>
          </p:cNvSpPr>
          <p:nvPr>
            <p:ph sz="quarter" idx="10"/>
          </p:nvPr>
        </p:nvSpPr>
        <p:spPr/>
        <p:txBody>
          <a:bodyPr>
            <a:normAutofit/>
          </a:bodyPr>
          <a:lstStyle/>
          <a:p>
            <a:pPr marL="0" indent="0">
              <a:spcAft>
                <a:spcPts val="900"/>
              </a:spcAft>
              <a:buNone/>
              <a:defRPr/>
            </a:pPr>
            <a:r>
              <a:rPr lang="en-US" sz="1900" dirty="0">
                <a:solidFill>
                  <a:srgbClr val="3A60FF"/>
                </a:solidFill>
                <a:latin typeface="Arial" charset="0"/>
                <a:ea typeface="ＭＳ Ｐゴシック" charset="0"/>
                <a:cs typeface="ＭＳ Ｐゴシック" charset="0"/>
              </a:rPr>
              <a:t>Get the Savings You Need. </a:t>
            </a:r>
          </a:p>
          <a:p>
            <a:pPr marL="0" indent="0">
              <a:lnSpc>
                <a:spcPct val="110000"/>
              </a:lnSpc>
              <a:spcBef>
                <a:spcPts val="225"/>
              </a:spcBef>
              <a:spcAft>
                <a:spcPts val="675"/>
              </a:spcAft>
              <a:buNone/>
              <a:defRPr/>
            </a:pPr>
            <a:r>
              <a:rPr lang="en-US" sz="1350" dirty="0">
                <a:latin typeface="Arial" charset="0"/>
                <a:ea typeface="ＭＳ Ｐゴシック" charset="0"/>
                <a:cs typeface="ＭＳ Ｐゴシック" charset="0"/>
              </a:rPr>
              <a:t>Visit </a:t>
            </a:r>
            <a:r>
              <a:rPr lang="en-US" sz="1350" b="1" dirty="0">
                <a:latin typeface="Arial" charset="0"/>
                <a:ea typeface="ＭＳ Ｐゴシック" charset="0"/>
                <a:cs typeface="ＭＳ Ｐゴシック" charset="0"/>
              </a:rPr>
              <a:t>vsp.com </a:t>
            </a:r>
            <a:r>
              <a:rPr lang="en-US" sz="1350" dirty="0">
                <a:latin typeface="Arial" charset="0"/>
                <a:ea typeface="ＭＳ Ｐゴシック" charset="0"/>
                <a:cs typeface="ＭＳ Ｐゴシック" charset="0"/>
              </a:rPr>
              <a:t>to see all the Exclusive Member Extras. </a:t>
            </a:r>
            <a:br>
              <a:rPr lang="en-US" sz="1350" dirty="0">
                <a:latin typeface="Arial" charset="0"/>
                <a:ea typeface="ＭＳ Ｐゴシック" charset="0"/>
                <a:cs typeface="ＭＳ Ｐゴシック" charset="0"/>
              </a:rPr>
            </a:br>
            <a:r>
              <a:rPr lang="en-US" sz="1350" dirty="0">
                <a:latin typeface="Arial" charset="0"/>
                <a:ea typeface="ＭＳ Ｐゴシック" charset="0"/>
                <a:cs typeface="ＭＳ Ｐゴシック" charset="0"/>
              </a:rPr>
              <a:t>VSP puts members first by providing you with exclusive special offers from leading industry brands, totaling more than </a:t>
            </a:r>
            <a:r>
              <a:rPr lang="en-US" sz="1350" b="1" dirty="0">
                <a:latin typeface="Arial" charset="0"/>
                <a:ea typeface="ＭＳ Ｐゴシック" charset="0"/>
                <a:cs typeface="ＭＳ Ｐゴシック" charset="0"/>
              </a:rPr>
              <a:t>$3,000 </a:t>
            </a:r>
            <a:br>
              <a:rPr lang="en-US" sz="1350" b="1" dirty="0">
                <a:latin typeface="Arial" charset="0"/>
                <a:ea typeface="ＭＳ Ｐゴシック" charset="0"/>
                <a:cs typeface="ＭＳ Ｐゴシック" charset="0"/>
              </a:rPr>
            </a:br>
            <a:r>
              <a:rPr lang="en-US" sz="1350" b="1" dirty="0">
                <a:latin typeface="Arial" charset="0"/>
                <a:ea typeface="ＭＳ Ｐゴシック" charset="0"/>
                <a:cs typeface="ＭＳ Ｐゴシック" charset="0"/>
              </a:rPr>
              <a:t>in savings</a:t>
            </a:r>
            <a:r>
              <a:rPr lang="en-US" sz="1350" dirty="0">
                <a:latin typeface="Arial" charset="0"/>
                <a:ea typeface="ＭＳ Ｐゴシック" charset="0"/>
                <a:cs typeface="ＭＳ Ｐゴシック" charset="0"/>
              </a:rPr>
              <a:t>. Discover great deals on glasses, sunglasses, contact lenses, and more.</a:t>
            </a:r>
            <a:br>
              <a:rPr lang="en-US" sz="800" dirty="0">
                <a:latin typeface="Arial" charset="0"/>
                <a:ea typeface="ＭＳ Ｐゴシック" charset="0"/>
                <a:cs typeface="ＭＳ Ｐゴシック" charset="0"/>
              </a:rPr>
            </a:br>
            <a:endParaRPr lang="en-US" sz="800" dirty="0">
              <a:latin typeface="Arial" charset="0"/>
              <a:ea typeface="ＭＳ Ｐゴシック" charset="0"/>
              <a:cs typeface="ＭＳ Ｐゴシック" charset="0"/>
            </a:endParaRPr>
          </a:p>
          <a:p>
            <a:pPr marL="0" indent="0">
              <a:lnSpc>
                <a:spcPct val="110000"/>
              </a:lnSpc>
              <a:spcBef>
                <a:spcPts val="225"/>
              </a:spcBef>
              <a:spcAft>
                <a:spcPts val="675"/>
              </a:spcAft>
              <a:buNone/>
              <a:defRPr/>
            </a:pPr>
            <a:r>
              <a:rPr lang="en-US" sz="800" dirty="0">
                <a:latin typeface="Arial" charset="0"/>
                <a:ea typeface="ＭＳ Ｐゴシック" charset="0"/>
                <a:cs typeface="ＭＳ Ｐゴシック" charset="0"/>
              </a:rPr>
              <a:t>	</a:t>
            </a:r>
            <a:r>
              <a:rPr lang="en-US" sz="1350" dirty="0">
                <a:latin typeface="Arial" charset="0"/>
                <a:ea typeface="ＭＳ Ｐゴシック" charset="0"/>
                <a:cs typeface="ＭＳ Ｐゴシック" charset="0"/>
              </a:rPr>
              <a:t>Enjoy an Extra $20 on Featured Frame Brands.</a:t>
            </a:r>
            <a:br>
              <a:rPr lang="en-US" sz="1500" dirty="0">
                <a:latin typeface="Arial" charset="0"/>
                <a:ea typeface="ＭＳ Ｐゴシック" charset="0"/>
                <a:cs typeface="ＭＳ Ｐゴシック" charset="0"/>
              </a:rPr>
            </a:b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	</a:t>
            </a:r>
            <a:r>
              <a:rPr lang="en-US" sz="1350" dirty="0">
                <a:latin typeface="Arial" charset="0"/>
                <a:ea typeface="ＭＳ Ｐゴシック" charset="0"/>
                <a:cs typeface="ＭＳ Ｐゴシック" charset="0"/>
              </a:rPr>
              <a:t>Save up to 40% on popular lens enhancements</a:t>
            </a:r>
            <a:r>
              <a:rPr lang="en-US" sz="1350" baseline="30000" dirty="0">
                <a:latin typeface="Arial" charset="0"/>
                <a:ea typeface="ＭＳ Ｐゴシック" charset="0"/>
                <a:cs typeface="ＭＳ Ｐゴシック" charset="0"/>
              </a:rPr>
              <a:t>*</a:t>
            </a:r>
            <a:r>
              <a:rPr lang="en-US" sz="1350" dirty="0">
                <a:latin typeface="Arial" charset="0"/>
                <a:ea typeface="ＭＳ Ｐゴシック" charset="0"/>
                <a:cs typeface="ＭＳ Ｐゴシック" charset="0"/>
              </a:rPr>
              <a:t>.</a:t>
            </a:r>
            <a:br>
              <a:rPr lang="en-US" sz="1350" dirty="0">
                <a:latin typeface="Arial" charset="0"/>
                <a:ea typeface="ＭＳ Ｐゴシック" charset="0"/>
                <a:cs typeface="ＭＳ Ｐゴシック" charset="0"/>
              </a:rPr>
            </a:br>
            <a:br>
              <a:rPr lang="en-US" sz="1350" dirty="0">
                <a:latin typeface="Arial" charset="0"/>
                <a:ea typeface="ＭＳ Ｐゴシック" charset="0"/>
                <a:cs typeface="ＭＳ Ｐゴシック" charset="0"/>
              </a:rPr>
            </a:br>
            <a:r>
              <a:rPr lang="en-US" sz="800" dirty="0">
                <a:latin typeface="Arial" charset="0"/>
                <a:ea typeface="ＭＳ Ｐゴシック" charset="0"/>
                <a:cs typeface="ＭＳ Ｐゴシック" charset="0"/>
              </a:rPr>
              <a:t>Offers vary based on state and benefit plan. Brands and offers subject to change.  </a:t>
            </a:r>
          </a:p>
          <a:p>
            <a:pPr marL="0" indent="0">
              <a:buNone/>
            </a:pPr>
            <a:endParaRPr lang="en-PH" dirty="0"/>
          </a:p>
        </p:txBody>
      </p:sp>
      <p:sp>
        <p:nvSpPr>
          <p:cNvPr id="2" name="Picture Placeholder 1">
            <a:extLst>
              <a:ext uri="{FF2B5EF4-FFF2-40B4-BE49-F238E27FC236}">
                <a16:creationId xmlns:a16="http://schemas.microsoft.com/office/drawing/2014/main" id="{DB78C658-8167-B96D-2344-BBC9EF2D5ADF}"/>
              </a:ext>
            </a:extLst>
          </p:cNvPr>
          <p:cNvSpPr>
            <a:spLocks noGrp="1"/>
          </p:cNvSpPr>
          <p:nvPr>
            <p:ph type="pic" sz="quarter" idx="19"/>
          </p:nvPr>
        </p:nvSpPr>
        <p:spPr/>
      </p:sp>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a:t>Exclusive Member Extras </a:t>
            </a:r>
            <a:endParaRPr lang="en-PH"/>
          </a:p>
        </p:txBody>
      </p:sp>
      <p:pic>
        <p:nvPicPr>
          <p:cNvPr id="5" name="Picture 4" descr="A picture containing person, outdoor, music&#10;&#10;Description automatically generated">
            <a:extLst>
              <a:ext uri="{FF2B5EF4-FFF2-40B4-BE49-F238E27FC236}">
                <a16:creationId xmlns:a16="http://schemas.microsoft.com/office/drawing/2014/main" id="{AA7B759E-4237-48CC-9142-67A105390884}"/>
              </a:ext>
            </a:extLst>
          </p:cNvPr>
          <p:cNvPicPr>
            <a:picLocks noChangeAspect="1"/>
          </p:cNvPicPr>
          <p:nvPr/>
        </p:nvPicPr>
        <p:blipFill rotWithShape="1">
          <a:blip r:embed="rId5">
            <a:extLst>
              <a:ext uri="{28A0092B-C50C-407E-A947-70E740481C1C}">
                <a14:useLocalDpi xmlns:a14="http://schemas.microsoft.com/office/drawing/2010/main"/>
              </a:ext>
            </a:extLst>
          </a:blip>
          <a:srcRect l="62165" r="1659"/>
          <a:stretch/>
        </p:blipFill>
        <p:spPr>
          <a:xfrm>
            <a:off x="6372843" y="0"/>
            <a:ext cx="2769965" cy="5143500"/>
          </a:xfrm>
          <a:prstGeom prst="rect">
            <a:avLst/>
          </a:prstGeom>
        </p:spPr>
      </p:pic>
      <p:pic>
        <p:nvPicPr>
          <p:cNvPr id="9" name="Picture 8">
            <a:extLst>
              <a:ext uri="{FF2B5EF4-FFF2-40B4-BE49-F238E27FC236}">
                <a16:creationId xmlns:a16="http://schemas.microsoft.com/office/drawing/2014/main" id="{F4C68B65-9FF9-4DF1-BA4B-2001708E7FD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05279" y="2825961"/>
            <a:ext cx="730144" cy="409499"/>
          </a:xfrm>
          <a:prstGeom prst="rect">
            <a:avLst/>
          </a:prstGeom>
        </p:spPr>
      </p:pic>
      <p:pic>
        <p:nvPicPr>
          <p:cNvPr id="10" name="Picture 9">
            <a:extLst>
              <a:ext uri="{FF2B5EF4-FFF2-40B4-BE49-F238E27FC236}">
                <a16:creationId xmlns:a16="http://schemas.microsoft.com/office/drawing/2014/main" id="{8091697C-DF6A-472D-962F-3EDED3268DC2}"/>
              </a:ext>
            </a:extLst>
          </p:cNvPr>
          <p:cNvPicPr>
            <a:picLocks noChangeAspect="1"/>
          </p:cNvPicPr>
          <p:nvPr/>
        </p:nvPicPr>
        <p:blipFill>
          <a:blip r:embed="rId7"/>
          <a:srcRect/>
          <a:stretch/>
        </p:blipFill>
        <p:spPr>
          <a:xfrm>
            <a:off x="1107376" y="3496926"/>
            <a:ext cx="728047" cy="408324"/>
          </a:xfrm>
          <a:prstGeom prst="rect">
            <a:avLst/>
          </a:prstGeom>
        </p:spPr>
      </p:pic>
      <p:pic>
        <p:nvPicPr>
          <p:cNvPr id="4" name="Slide 14">
            <a:hlinkClick r:id="" action="ppaction://media"/>
            <a:extLst>
              <a:ext uri="{FF2B5EF4-FFF2-40B4-BE49-F238E27FC236}">
                <a16:creationId xmlns:a16="http://schemas.microsoft.com/office/drawing/2014/main" id="{7C64DCEC-A015-4368-ABBB-B0DF81502C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7666" y="1589616"/>
            <a:ext cx="609600" cy="609600"/>
          </a:xfrm>
          <a:prstGeom prst="rect">
            <a:avLst/>
          </a:prstGeom>
        </p:spPr>
      </p:pic>
      <p:sp>
        <p:nvSpPr>
          <p:cNvPr id="3" name="TextBox 2">
            <a:extLst>
              <a:ext uri="{FF2B5EF4-FFF2-40B4-BE49-F238E27FC236}">
                <a16:creationId xmlns:a16="http://schemas.microsoft.com/office/drawing/2014/main" id="{4ABD02BD-F95F-4FCB-B31A-844A655EE449}"/>
              </a:ext>
            </a:extLst>
          </p:cNvPr>
          <p:cNvSpPr txBox="1"/>
          <p:nvPr/>
        </p:nvSpPr>
        <p:spPr>
          <a:xfrm>
            <a:off x="944381" y="4474564"/>
            <a:ext cx="4414603" cy="338554"/>
          </a:xfrm>
          <a:prstGeom prst="rect">
            <a:avLst/>
          </a:prstGeom>
          <a:noFill/>
        </p:spPr>
        <p:txBody>
          <a:bodyPr wrap="square" rtlCol="0">
            <a:spAutoFit/>
          </a:bodyPr>
          <a:lstStyle/>
          <a:p>
            <a:r>
              <a:rPr lang="en-US" sz="800" dirty="0">
                <a:effectLst/>
                <a:latin typeface="Arial" panose="020B0604020202020204" pitchFamily="34" charset="0"/>
                <a:ea typeface="Calibri" panose="020F0502020204030204" pitchFamily="34" charset="0"/>
              </a:rPr>
              <a:t>*Savings based on doctor’s retail price and vary by plan and purchase selection; average savings determined after benefits are applied. Ask your VSP network doctor for more details.</a:t>
            </a:r>
            <a:endParaRPr lang="en-US" sz="800" dirty="0"/>
          </a:p>
        </p:txBody>
      </p:sp>
    </p:spTree>
    <p:extLst>
      <p:ext uri="{BB962C8B-B14F-4D97-AF65-F5344CB8AC3E}">
        <p14:creationId xmlns:p14="http://schemas.microsoft.com/office/powerpoint/2010/main" val="2048488690"/>
      </p:ext>
    </p:extLst>
  </p:cSld>
  <p:clrMapOvr>
    <a:masterClrMapping/>
  </p:clrMapOvr>
  <mc:AlternateContent xmlns:mc="http://schemas.openxmlformats.org/markup-compatibility/2006" xmlns:p14="http://schemas.microsoft.com/office/powerpoint/2010/main">
    <mc:Choice Requires="p14">
      <p:transition p14:dur="10" advClick="0" advTm="41150">
        <p:fade/>
      </p:transition>
    </mc:Choice>
    <mc:Fallback xmlns="">
      <p:transition advClick="0" advTm="41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D6ABCD-8E13-4E2B-9671-C40335676B5D}"/>
              </a:ext>
            </a:extLst>
          </p:cNvPr>
          <p:cNvPicPr>
            <a:picLocks noChangeAspect="1"/>
          </p:cNvPicPr>
          <p:nvPr/>
        </p:nvPicPr>
        <p:blipFill>
          <a:blip r:embed="rId5" cstate="screen">
            <a:extLst>
              <a:ext uri="{28A0092B-C50C-407E-A947-70E740481C1C}">
                <a14:useLocalDpi xmlns:a14="http://schemas.microsoft.com/office/drawing/2010/main"/>
              </a:ext>
            </a:extLst>
          </a:blip>
          <a:srcRect l="8225" r="8225"/>
          <a:stretch/>
        </p:blipFill>
        <p:spPr>
          <a:xfrm>
            <a:off x="6377819" y="0"/>
            <a:ext cx="2769243" cy="5157788"/>
          </a:xfrm>
          <a:prstGeom prst="rect">
            <a:avLst/>
          </a:prstGeom>
        </p:spPr>
      </p:pic>
      <p:sp>
        <p:nvSpPr>
          <p:cNvPr id="6" name="Content Placeholder 5">
            <a:extLst>
              <a:ext uri="{FF2B5EF4-FFF2-40B4-BE49-F238E27FC236}">
                <a16:creationId xmlns:a16="http://schemas.microsoft.com/office/drawing/2014/main" id="{61B9FFC7-64ED-4C84-9E71-E72BBB6ED5F2}"/>
              </a:ext>
            </a:extLst>
          </p:cNvPr>
          <p:cNvSpPr>
            <a:spLocks noGrp="1"/>
          </p:cNvSpPr>
          <p:nvPr>
            <p:ph sz="quarter" idx="10"/>
          </p:nvPr>
        </p:nvSpPr>
        <p:spPr>
          <a:xfrm>
            <a:off x="930728" y="831850"/>
            <a:ext cx="5287566" cy="3390900"/>
          </a:xfrm>
        </p:spPr>
        <p:txBody>
          <a:bodyPr>
            <a:normAutofit lnSpcReduction="10000"/>
          </a:bodyPr>
          <a:lstStyle/>
          <a:p>
            <a:pPr marL="0" indent="0">
              <a:lnSpc>
                <a:spcPct val="100000"/>
              </a:lnSpc>
              <a:spcBef>
                <a:spcPts val="600"/>
              </a:spcBef>
              <a:spcAft>
                <a:spcPts val="600"/>
              </a:spcAft>
              <a:buNone/>
              <a:defRPr/>
            </a:pPr>
            <a:r>
              <a:rPr lang="en-US" sz="1350" dirty="0"/>
              <a:t>With thousands of in-network doctors, it’s easy to find an eye doctor near you.​</a:t>
            </a:r>
            <a:br>
              <a:rPr lang="en-US" sz="1200" dirty="0"/>
            </a:br>
            <a:br>
              <a:rPr lang="en-US" sz="1200" dirty="0"/>
            </a:br>
            <a:r>
              <a:rPr lang="en-US" dirty="0">
                <a:solidFill>
                  <a:schemeClr val="accent1"/>
                </a:solidFill>
              </a:rPr>
              <a:t>With Even More Options</a:t>
            </a:r>
            <a:endParaRPr lang="en-US" dirty="0">
              <a:solidFill>
                <a:srgbClr val="3A60FF"/>
              </a:solidFill>
            </a:endParaRPr>
          </a:p>
          <a:p>
            <a:pPr marL="0" indent="0">
              <a:lnSpc>
                <a:spcPct val="100000"/>
              </a:lnSpc>
              <a:buNone/>
            </a:pPr>
            <a:r>
              <a:rPr lang="en-US" sz="1350" dirty="0"/>
              <a:t>Maximize your benefits at a Premier Program location (at no extra cost) including thousands of private practice doctors and more than 700 Visionworks</a:t>
            </a:r>
            <a:r>
              <a:rPr lang="en-US" sz="1350" baseline="30000" dirty="0"/>
              <a:t>®</a:t>
            </a:r>
            <a:r>
              <a:rPr lang="en-US" sz="1350" b="1" dirty="0"/>
              <a:t> </a:t>
            </a:r>
            <a:r>
              <a:rPr lang="en-US" sz="1350" dirty="0"/>
              <a:t>retail locations nationwide.</a:t>
            </a:r>
          </a:p>
          <a:p>
            <a:pPr marL="398394" indent="-285750">
              <a:lnSpc>
                <a:spcPct val="100000"/>
              </a:lnSpc>
            </a:pPr>
            <a:r>
              <a:rPr lang="en-US" sz="1350" dirty="0">
                <a:ea typeface="ＭＳ Ｐゴシック" charset="0"/>
              </a:rPr>
              <a:t>Exclusive bonus </a:t>
            </a:r>
            <a:br>
              <a:rPr lang="en-US" sz="1350" dirty="0">
                <a:ea typeface="ＭＳ Ｐゴシック" charset="0"/>
              </a:rPr>
            </a:br>
            <a:r>
              <a:rPr lang="en-US" sz="1350" dirty="0">
                <a:ea typeface="ＭＳ Ｐゴシック" charset="0"/>
              </a:rPr>
              <a:t>offers and savings </a:t>
            </a:r>
          </a:p>
          <a:p>
            <a:pPr marL="398394" indent="-285750">
              <a:lnSpc>
                <a:spcPct val="100000"/>
              </a:lnSpc>
            </a:pPr>
            <a:r>
              <a:rPr lang="en-US" sz="1350" dirty="0">
                <a:ea typeface="ＭＳ Ｐゴシック" charset="0"/>
              </a:rPr>
              <a:t>A wide selection of </a:t>
            </a:r>
            <a:br>
              <a:rPr lang="en-US" sz="1350" dirty="0">
                <a:ea typeface="ＭＳ Ｐゴシック" charset="0"/>
              </a:rPr>
            </a:br>
            <a:r>
              <a:rPr lang="en-US" sz="1350" dirty="0">
                <a:ea typeface="ＭＳ Ｐゴシック" charset="0"/>
              </a:rPr>
              <a:t>featured frame brands</a:t>
            </a:r>
          </a:p>
          <a:p>
            <a:pPr marL="398394" indent="-285750">
              <a:lnSpc>
                <a:spcPct val="100000"/>
              </a:lnSpc>
            </a:pPr>
            <a:r>
              <a:rPr lang="en-US" sz="1350" dirty="0">
                <a:ea typeface="ＭＳ Ｐゴシック" charset="0"/>
              </a:rPr>
              <a:t>Advanced eye exam </a:t>
            </a:r>
            <a:br>
              <a:rPr lang="en-US" sz="1350" dirty="0">
                <a:ea typeface="ＭＳ Ｐゴシック" charset="0"/>
              </a:rPr>
            </a:br>
            <a:r>
              <a:rPr lang="en-US" sz="1350" dirty="0">
                <a:ea typeface="ＭＳ Ｐゴシック" charset="0"/>
              </a:rPr>
              <a:t>technology, like retinal </a:t>
            </a:r>
            <a:br>
              <a:rPr lang="en-US" sz="1350" dirty="0">
                <a:ea typeface="ＭＳ Ｐゴシック" charset="0"/>
              </a:rPr>
            </a:br>
            <a:r>
              <a:rPr lang="en-US" sz="1350" dirty="0">
                <a:ea typeface="ＭＳ Ｐゴシック" charset="0"/>
              </a:rPr>
              <a:t>imaging</a:t>
            </a:r>
          </a:p>
        </p:txBody>
      </p:sp>
      <p:sp>
        <p:nvSpPr>
          <p:cNvPr id="2" name="Picture Placeholder 1">
            <a:extLst>
              <a:ext uri="{FF2B5EF4-FFF2-40B4-BE49-F238E27FC236}">
                <a16:creationId xmlns:a16="http://schemas.microsoft.com/office/drawing/2014/main" id="{84FDE3DF-EDC7-2FC6-5022-11D45260E7B6}"/>
              </a:ext>
            </a:extLst>
          </p:cNvPr>
          <p:cNvSpPr>
            <a:spLocks noGrp="1"/>
          </p:cNvSpPr>
          <p:nvPr>
            <p:ph type="pic" sz="quarter" idx="19"/>
          </p:nvPr>
        </p:nvSpPr>
        <p:spPr/>
      </p:sp>
      <p:sp>
        <p:nvSpPr>
          <p:cNvPr id="5" name="Title 4">
            <a:extLst>
              <a:ext uri="{FF2B5EF4-FFF2-40B4-BE49-F238E27FC236}">
                <a16:creationId xmlns:a16="http://schemas.microsoft.com/office/drawing/2014/main" id="{3FAD8510-D754-46D4-B4A4-393C97F1B9A4}"/>
              </a:ext>
            </a:extLst>
          </p:cNvPr>
          <p:cNvSpPr>
            <a:spLocks noGrp="1"/>
          </p:cNvSpPr>
          <p:nvPr>
            <p:ph type="title"/>
          </p:nvPr>
        </p:nvSpPr>
        <p:spPr/>
        <p:txBody>
          <a:bodyPr/>
          <a:lstStyle/>
          <a:p>
            <a:r>
              <a:rPr lang="en-US"/>
              <a:t>Convenient Access You Want</a:t>
            </a:r>
            <a:endParaRPr lang="en-PH"/>
          </a:p>
        </p:txBody>
      </p:sp>
      <p:pic>
        <p:nvPicPr>
          <p:cNvPr id="10" name="Picture 9">
            <a:extLst>
              <a:ext uri="{FF2B5EF4-FFF2-40B4-BE49-F238E27FC236}">
                <a16:creationId xmlns:a16="http://schemas.microsoft.com/office/drawing/2014/main" id="{D1875F37-9140-92D5-D162-D53174E06E41}"/>
              </a:ext>
            </a:extLst>
          </p:cNvPr>
          <p:cNvPicPr>
            <a:picLocks noChangeAspect="1"/>
          </p:cNvPicPr>
          <p:nvPr/>
        </p:nvPicPr>
        <p:blipFill>
          <a:blip r:embed="rId6"/>
          <a:srcRect/>
          <a:stretch/>
        </p:blipFill>
        <p:spPr>
          <a:xfrm>
            <a:off x="3321021" y="2965814"/>
            <a:ext cx="2747875" cy="552912"/>
          </a:xfrm>
          <a:prstGeom prst="rect">
            <a:avLst/>
          </a:prstGeom>
        </p:spPr>
      </p:pic>
      <p:pic>
        <p:nvPicPr>
          <p:cNvPr id="7" name="Picture 6">
            <a:extLst>
              <a:ext uri="{FF2B5EF4-FFF2-40B4-BE49-F238E27FC236}">
                <a16:creationId xmlns:a16="http://schemas.microsoft.com/office/drawing/2014/main" id="{AC9CAFED-4D3B-4FB0-BA2F-1AA1853EC0F2}"/>
              </a:ext>
            </a:extLst>
          </p:cNvPr>
          <p:cNvPicPr>
            <a:picLocks noChangeAspect="1"/>
          </p:cNvPicPr>
          <p:nvPr/>
        </p:nvPicPr>
        <p:blipFill>
          <a:blip r:embed="rId7">
            <a:extLst>
              <a:ext uri="{28A0092B-C50C-407E-A947-70E740481C1C}">
                <a14:useLocalDpi xmlns:a14="http://schemas.microsoft.com/office/drawing/2010/main" val="0"/>
              </a:ext>
            </a:extLst>
          </a:blip>
          <a:srcRect l="8225" r="8225"/>
          <a:stretch/>
        </p:blipFill>
        <p:spPr>
          <a:xfrm>
            <a:off x="6374757" y="0"/>
            <a:ext cx="2769243" cy="5157788"/>
          </a:xfrm>
          <a:prstGeom prst="rect">
            <a:avLst/>
          </a:prstGeom>
        </p:spPr>
      </p:pic>
      <p:pic>
        <p:nvPicPr>
          <p:cNvPr id="3" name="Slide 15">
            <a:hlinkClick r:id="" action="ppaction://media"/>
            <a:extLst>
              <a:ext uri="{FF2B5EF4-FFF2-40B4-BE49-F238E27FC236}">
                <a16:creationId xmlns:a16="http://schemas.microsoft.com/office/drawing/2014/main" id="{9CA95418-EDEE-47B5-8A51-6F1D975FAD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1080" y="1520190"/>
            <a:ext cx="609600" cy="609600"/>
          </a:xfrm>
          <a:prstGeom prst="rect">
            <a:avLst/>
          </a:prstGeom>
        </p:spPr>
      </p:pic>
    </p:spTree>
    <p:extLst>
      <p:ext uri="{BB962C8B-B14F-4D97-AF65-F5344CB8AC3E}">
        <p14:creationId xmlns:p14="http://schemas.microsoft.com/office/powerpoint/2010/main" val="2415012683"/>
      </p:ext>
    </p:extLst>
  </p:cSld>
  <p:clrMapOvr>
    <a:masterClrMapping/>
  </p:clrMapOvr>
  <mc:AlternateContent xmlns:mc="http://schemas.openxmlformats.org/markup-compatibility/2006" xmlns:p14="http://schemas.microsoft.com/office/powerpoint/2010/main">
    <mc:Choice Requires="p14">
      <p:transition p14:dur="10" advClick="0" advTm="30400">
        <p:fade/>
      </p:transition>
    </mc:Choice>
    <mc:Fallback xmlns="">
      <p:transition advClick="0" advTm="30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ACE18A7-6E76-4479-9302-538EA15E75E3}"/>
              </a:ext>
            </a:extLst>
          </p:cNvPr>
          <p:cNvSpPr>
            <a:spLocks noGrp="1"/>
          </p:cNvSpPr>
          <p:nvPr>
            <p:ph sz="quarter" idx="10"/>
          </p:nvPr>
        </p:nvSpPr>
        <p:spPr/>
        <p:txBody>
          <a:bodyPr anchor="t">
            <a:normAutofit/>
          </a:bodyPr>
          <a:lstStyle/>
          <a:p>
            <a:pPr marL="0" indent="0">
              <a:spcAft>
                <a:spcPts val="900"/>
              </a:spcAft>
              <a:buNone/>
              <a:defRPr/>
            </a:pPr>
            <a:r>
              <a:rPr lang="en-US" sz="1350"/>
              <a:t>As a VSP-owned company, </a:t>
            </a:r>
            <a:r>
              <a:rPr lang="en-US" sz="1350" b="1" err="1"/>
              <a:t>Eyeconic</a:t>
            </a:r>
            <a:r>
              <a:rPr lang="en-US" sz="1350" b="1"/>
              <a:t> </a:t>
            </a:r>
            <a:br>
              <a:rPr lang="en-US" sz="1350" b="1"/>
            </a:br>
            <a:r>
              <a:rPr lang="en-US" sz="1350"/>
              <a:t>seamlessly connects your VSP vision </a:t>
            </a:r>
            <a:br>
              <a:rPr lang="en-US" sz="1350"/>
            </a:br>
            <a:r>
              <a:rPr lang="en-US" sz="1350"/>
              <a:t>benefits to your account. </a:t>
            </a:r>
          </a:p>
          <a:p>
            <a:pPr marL="0" indent="0">
              <a:spcAft>
                <a:spcPts val="900"/>
              </a:spcAft>
              <a:buNone/>
              <a:defRPr/>
            </a:pPr>
            <a:r>
              <a:rPr lang="en-US" sz="1350" err="1"/>
              <a:t>Eyeconic</a:t>
            </a:r>
            <a:r>
              <a:rPr lang="en-US" sz="1350"/>
              <a:t> offers a variety of well-known </a:t>
            </a:r>
            <a:br>
              <a:rPr lang="en-US" sz="1350"/>
            </a:br>
            <a:r>
              <a:rPr lang="en-US" sz="1350"/>
              <a:t>brands and contact lenses. Choose from </a:t>
            </a:r>
            <a:br>
              <a:rPr lang="en-US" sz="1350"/>
            </a:br>
            <a:r>
              <a:rPr lang="en-US" sz="1350"/>
              <a:t>more than 70 eyewear brands like Calvin </a:t>
            </a:r>
            <a:br>
              <a:rPr lang="en-US" sz="1350"/>
            </a:br>
            <a:r>
              <a:rPr lang="en-US" sz="1350"/>
              <a:t>Klein, Cole </a:t>
            </a:r>
            <a:r>
              <a:rPr lang="en-US" sz="1350" err="1"/>
              <a:t>Haan</a:t>
            </a:r>
            <a:r>
              <a:rPr lang="en-US" sz="1350"/>
              <a:t>, Nike, and more.</a:t>
            </a:r>
            <a:br>
              <a:rPr lang="en-US" sz="1350"/>
            </a:br>
            <a:br>
              <a:rPr lang="en-US" sz="1350"/>
            </a:br>
            <a:r>
              <a:rPr lang="en-US" sz="1350"/>
              <a:t>Find your product, customize your order </a:t>
            </a:r>
            <a:br>
              <a:rPr lang="en-US" sz="1350"/>
            </a:br>
            <a:r>
              <a:rPr lang="en-US" sz="1350"/>
              <a:t>and we do the rest. Start saving today at </a:t>
            </a:r>
            <a:br>
              <a:rPr lang="en-US" sz="1350"/>
            </a:br>
            <a:r>
              <a:rPr lang="en-US" sz="1350" b="1" err="1"/>
              <a:t>eyeconic.com</a:t>
            </a:r>
            <a:r>
              <a:rPr lang="en-US" sz="1350" baseline="30000"/>
              <a:t>®</a:t>
            </a:r>
            <a:r>
              <a:rPr lang="en-US" sz="1350" b="1"/>
              <a:t> </a:t>
            </a:r>
            <a:r>
              <a:rPr lang="en-US" sz="1350"/>
              <a:t>today. </a:t>
            </a:r>
          </a:p>
          <a:p>
            <a:pPr marL="0" indent="0">
              <a:spcBef>
                <a:spcPts val="450"/>
              </a:spcBef>
              <a:buNone/>
              <a:defRPr/>
            </a:pPr>
            <a:endParaRPr lang="en-US" sz="1050"/>
          </a:p>
        </p:txBody>
      </p:sp>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lstStyle/>
          <a:p>
            <a:r>
              <a:rPr lang="en-US" err="1"/>
              <a:t>Eyeconic</a:t>
            </a:r>
            <a:endParaRPr lang="en-PH"/>
          </a:p>
        </p:txBody>
      </p:sp>
      <p:grpSp>
        <p:nvGrpSpPr>
          <p:cNvPr id="2" name="Group 1">
            <a:extLst>
              <a:ext uri="{FF2B5EF4-FFF2-40B4-BE49-F238E27FC236}">
                <a16:creationId xmlns:a16="http://schemas.microsoft.com/office/drawing/2014/main" id="{6BA559BE-CE5F-4C53-90D8-A62617CD3981}"/>
              </a:ext>
            </a:extLst>
          </p:cNvPr>
          <p:cNvGrpSpPr/>
          <p:nvPr/>
        </p:nvGrpSpPr>
        <p:grpSpPr>
          <a:xfrm>
            <a:off x="4834870" y="899955"/>
            <a:ext cx="3658791" cy="3492588"/>
            <a:chOff x="4970859" y="942975"/>
            <a:chExt cx="4171950" cy="3982436"/>
          </a:xfrm>
        </p:grpSpPr>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540" r="6383"/>
            <a:stretch/>
          </p:blipFill>
          <p:spPr>
            <a:xfrm>
              <a:off x="4970859" y="942975"/>
              <a:ext cx="4171950" cy="2743200"/>
            </a:xfrm>
            <a:prstGeom prst="rect">
              <a:avLst/>
            </a:prstGeom>
          </p:spPr>
        </p:pic>
        <p:pic>
          <p:nvPicPr>
            <p:cNvPr id="8" name="Picture 7" descr="A picture containing text, screenshot, person&#10;&#10;Description automatically generated">
              <a:extLst>
                <a:ext uri="{FF2B5EF4-FFF2-40B4-BE49-F238E27FC236}">
                  <a16:creationId xmlns:a16="http://schemas.microsoft.com/office/drawing/2014/main" id="{9F9DA349-642D-4EDD-BD10-48FD037821D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249"/>
            <a:stretch/>
          </p:blipFill>
          <p:spPr>
            <a:xfrm>
              <a:off x="5562434" y="1345172"/>
              <a:ext cx="2971800" cy="1882985"/>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16251" y="3863830"/>
              <a:ext cx="1887248" cy="1061581"/>
            </a:xfrm>
            <a:prstGeom prst="rect">
              <a:avLst/>
            </a:prstGeom>
          </p:spPr>
        </p:pic>
      </p:grpSp>
      <p:pic>
        <p:nvPicPr>
          <p:cNvPr id="3" name="Slide 30">
            <a:hlinkClick r:id="" action="ppaction://media"/>
            <a:extLst>
              <a:ext uri="{FF2B5EF4-FFF2-40B4-BE49-F238E27FC236}">
                <a16:creationId xmlns:a16="http://schemas.microsoft.com/office/drawing/2014/main" id="{CE7284CE-B52C-4693-B55E-703AAC96F35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42534" y="3071283"/>
            <a:ext cx="406400" cy="406400"/>
          </a:xfrm>
          <a:prstGeom prst="rect">
            <a:avLst/>
          </a:prstGeom>
        </p:spPr>
      </p:pic>
    </p:spTree>
    <p:extLst>
      <p:ext uri="{BB962C8B-B14F-4D97-AF65-F5344CB8AC3E}">
        <p14:creationId xmlns:p14="http://schemas.microsoft.com/office/powerpoint/2010/main" val="1821149497"/>
      </p:ext>
    </p:extLst>
  </p:cSld>
  <p:clrMapOvr>
    <a:masterClrMapping/>
  </p:clrMapOvr>
  <mc:AlternateContent xmlns:mc="http://schemas.openxmlformats.org/markup-compatibility/2006" xmlns:p14="http://schemas.microsoft.com/office/powerpoint/2010/main">
    <mc:Choice Requires="p14">
      <p:transition p14:dur="10" advClick="0" advTm="37000">
        <p:fade/>
      </p:transition>
    </mc:Choice>
    <mc:Fallback xmlns="">
      <p:transition advClick="0" advTm="3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VISION CARE 2019" val="oX5igDSe"/>
  <p:tag name="ARTICULATE_SLIDE_COUNT"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ustom Design">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Section Slides">
  <a:themeElements>
    <a:clrScheme name="VSP VIsion Brand Colors">
      <a:dk1>
        <a:srgbClr val="000000"/>
      </a:dk1>
      <a:lt1>
        <a:srgbClr val="FFFFFF"/>
      </a:lt1>
      <a:dk2>
        <a:srgbClr val="0B2334"/>
      </a:dk2>
      <a:lt2>
        <a:srgbClr val="FFFFFF"/>
      </a:lt2>
      <a:accent1>
        <a:srgbClr val="3A60FF"/>
      </a:accent1>
      <a:accent2>
        <a:srgbClr val="251DDE"/>
      </a:accent2>
      <a:accent3>
        <a:srgbClr val="595959"/>
      </a:accent3>
      <a:accent4>
        <a:srgbClr val="640E91"/>
      </a:accent4>
      <a:accent5>
        <a:srgbClr val="004761"/>
      </a:accent5>
      <a:accent6>
        <a:srgbClr val="035B44"/>
      </a:accent6>
      <a:hlink>
        <a:srgbClr val="2C61FF"/>
      </a:hlink>
      <a:folHlink>
        <a:srgbClr val="9957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BC185DC2BA6B43B73E942AFA2693E5" ma:contentTypeVersion="13" ma:contentTypeDescription="Create a new document." ma:contentTypeScope="" ma:versionID="f25261d61168010427551d5c81cff43c">
  <xsd:schema xmlns:xsd="http://www.w3.org/2001/XMLSchema" xmlns:xs="http://www.w3.org/2001/XMLSchema" xmlns:p="http://schemas.microsoft.com/office/2006/metadata/properties" xmlns:ns2="fa7a8f14-a4fc-4510-bad9-c3280afbc13f" xmlns:ns3="06b41c8b-b807-4de2-8aad-13cafec8897c" targetNamespace="http://schemas.microsoft.com/office/2006/metadata/properties" ma:root="true" ma:fieldsID="3e8ef569d65aa05ff1db31f35c7bec0d" ns2:_="" ns3:_="">
    <xsd:import namespace="fa7a8f14-a4fc-4510-bad9-c3280afbc13f"/>
    <xsd:import namespace="06b41c8b-b807-4de2-8aad-13cafec889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7a8f14-a4fc-4510-bad9-c3280afbc1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b41c8b-b807-4de2-8aad-13cafec889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6b41c8b-b807-4de2-8aad-13cafec8897c">
      <UserInfo>
        <DisplayName>Kirsten Geney</DisplayName>
        <AccountId>21</AccountId>
        <AccountType/>
      </UserInfo>
      <UserInfo>
        <DisplayName>Nicole Barnhart</DisplayName>
        <AccountId>22</AccountId>
        <AccountType/>
      </UserInfo>
      <UserInfo>
        <DisplayName>Will Peterson</DisplayName>
        <AccountId>12</AccountId>
        <AccountType/>
      </UserInfo>
      <UserInfo>
        <DisplayName>Carolyn Vu</DisplayName>
        <AccountId>13</AccountId>
        <AccountType/>
      </UserInfo>
    </SharedWithUsers>
  </documentManagement>
</p:properties>
</file>

<file path=customXml/itemProps1.xml><?xml version="1.0" encoding="utf-8"?>
<ds:datastoreItem xmlns:ds="http://schemas.openxmlformats.org/officeDocument/2006/customXml" ds:itemID="{FFA8F5EE-165E-4384-971B-E840F4BC4FEE}">
  <ds:schemaRefs>
    <ds:schemaRef ds:uri="06b41c8b-b807-4de2-8aad-13cafec8897c"/>
    <ds:schemaRef ds:uri="fa7a8f14-a4fc-4510-bad9-c3280afbc1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D9A345-14E5-4466-BA6B-8C97DB6D095D}">
  <ds:schemaRefs>
    <ds:schemaRef ds:uri="http://schemas.microsoft.com/sharepoint/v3/contenttype/forms"/>
  </ds:schemaRefs>
</ds:datastoreItem>
</file>

<file path=customXml/itemProps3.xml><?xml version="1.0" encoding="utf-8"?>
<ds:datastoreItem xmlns:ds="http://schemas.openxmlformats.org/officeDocument/2006/customXml" ds:itemID="{7DD8A219-D4F6-451E-A2E6-66B7BB93E797}">
  <ds:schemaRefs>
    <ds:schemaRef ds:uri="06b41c8b-b807-4de2-8aad-13cafec8897c"/>
    <ds:schemaRef ds:uri="fa7a8f14-a4fc-4510-bad9-c3280afbc1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292</TotalTime>
  <Words>2291</Words>
  <Application>Microsoft Office PowerPoint</Application>
  <PresentationFormat>On-screen Show (16:9)</PresentationFormat>
  <Paragraphs>166</Paragraphs>
  <Slides>12</Slides>
  <Notes>12</Notes>
  <HiddenSlides>0</HiddenSlides>
  <MMClips>12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Calibri</vt:lpstr>
      <vt:lpstr>Times New Roman</vt:lpstr>
      <vt:lpstr>Arial</vt:lpstr>
      <vt:lpstr>2_Custom Design</vt:lpstr>
      <vt:lpstr>3_Section Slides</vt:lpstr>
      <vt:lpstr>It’s Time to Enroll Get to Know Your  VSP Vision Benefits.</vt:lpstr>
      <vt:lpstr>Why VSP?</vt:lpstr>
      <vt:lpstr>See Well. Be Well.®</vt:lpstr>
      <vt:lpstr>Eye Care is Essential</vt:lpstr>
      <vt:lpstr>Best Value for Your Dollar</vt:lpstr>
      <vt:lpstr>Your VSP Plan Options at a Glance</vt:lpstr>
      <vt:lpstr>Exclusive Member Extras </vt:lpstr>
      <vt:lpstr>Convenient Access You Want</vt:lpstr>
      <vt:lpstr>Eyeconic</vt:lpstr>
      <vt:lpstr>Using Your Benefit is Easy</vt:lpstr>
      <vt:lpstr>Essential Medical Eye Care</vt:lpstr>
      <vt:lpstr>PowerPoint Presentation</vt:lpstr>
    </vt:vector>
  </TitlesOfParts>
  <Manager>http://graphicriver.net/user/jetfabrik</Manager>
  <Company>http://graphicriver.net/user/jetfabrik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Partnership review</dc:title>
  <dc:subject>http://graphicriver.net/user/jetfabrik</dc:subject>
  <dc:creator>Jetfabrik</dc:creator>
  <cp:keywords>http:/graphicriver.net/user/jetfabrik</cp:keywords>
  <dc:description>http://graphicriver.net/user/jetfabrik</dc:description>
  <cp:lastModifiedBy>Arce, Janet</cp:lastModifiedBy>
  <cp:revision>8</cp:revision>
  <cp:lastPrinted>2019-02-07T16:55:58Z</cp:lastPrinted>
  <dcterms:created xsi:type="dcterms:W3CDTF">2014-11-12T21:47:38Z</dcterms:created>
  <dcterms:modified xsi:type="dcterms:W3CDTF">2023-09-25T15:16:50Z</dcterms:modified>
  <cp:category>http://graphicriver.net/user/jetfabrik</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0x0101005CBC185DC2BA6B43B73E942AFA2693E5</vt:lpwstr>
  </property>
  <property fmtid="{D5CDD505-2E9C-101B-9397-08002B2CF9AE}" pid="3" name="_dlc_DocIdItemGuid">
    <vt:lpwstr>23002a38-6039-430c-8d37-58cbd4e063a9</vt:lpwstr>
  </property>
  <property fmtid="{D5CDD505-2E9C-101B-9397-08002B2CF9AE}" pid="4" name="ArticulateGUID">
    <vt:lpwstr>0B4DC391-3742-4FFD-AEC8-C896240E6782</vt:lpwstr>
  </property>
  <property fmtid="{D5CDD505-2E9C-101B-9397-08002B2CF9AE}" pid="5" name="ArticulatePath">
    <vt:lpwstr>Updated Master Slides_v3</vt:lpwstr>
  </property>
</Properties>
</file>